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5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5" r:id="rId1"/>
  </p:sldMasterIdLst>
  <p:notesMasterIdLst>
    <p:notesMasterId r:id="rId10"/>
  </p:notesMasterIdLst>
  <p:handoutMasterIdLst>
    <p:handoutMasterId r:id="rId11"/>
  </p:handoutMasterIdLst>
  <p:sldIdLst>
    <p:sldId id="420" r:id="rId2"/>
    <p:sldId id="461" r:id="rId3"/>
    <p:sldId id="457" r:id="rId4"/>
    <p:sldId id="462" r:id="rId5"/>
    <p:sldId id="458" r:id="rId6"/>
    <p:sldId id="459" r:id="rId7"/>
    <p:sldId id="463" r:id="rId8"/>
    <p:sldId id="464" r:id="rId9"/>
  </p:sldIdLst>
  <p:sldSz cx="12192000" cy="6858000"/>
  <p:notesSz cx="6950075" cy="923607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3399FF"/>
    <a:srgbClr val="CCECFF"/>
    <a:srgbClr val="FF5050"/>
    <a:srgbClr val="FFCC99"/>
    <a:srgbClr val="CCFFFF"/>
    <a:srgbClr val="99FF99"/>
    <a:srgbClr val="00539B"/>
    <a:srgbClr val="D0D0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55" autoAdjust="0"/>
    <p:restoredTop sz="99587" autoAdjust="0"/>
  </p:normalViewPr>
  <p:slideViewPr>
    <p:cSldViewPr snapToGrid="0" snapToObjects="1">
      <p:cViewPr varScale="1">
        <p:scale>
          <a:sx n="68" d="100"/>
          <a:sy n="68" d="100"/>
        </p:scale>
        <p:origin x="664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6" d="100"/>
        <a:sy n="11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700" cy="461804"/>
          </a:xfrm>
          <a:prstGeom prst="rect">
            <a:avLst/>
          </a:prstGeom>
        </p:spPr>
        <p:txBody>
          <a:bodyPr vert="horz" lIns="92475" tIns="46237" rIns="92475" bIns="4623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9" y="0"/>
            <a:ext cx="3011700" cy="461804"/>
          </a:xfrm>
          <a:prstGeom prst="rect">
            <a:avLst/>
          </a:prstGeom>
        </p:spPr>
        <p:txBody>
          <a:bodyPr vert="horz" lIns="92475" tIns="46237" rIns="92475" bIns="4623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12D8A1E-D52C-4304-8434-C4E1A2E00059}" type="datetimeFigureOut">
              <a:rPr lang="en-US"/>
              <a:pPr>
                <a:defRPr/>
              </a:pPr>
              <a:t>6/21/2017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11700" cy="461804"/>
          </a:xfrm>
          <a:prstGeom prst="rect">
            <a:avLst/>
          </a:prstGeom>
        </p:spPr>
        <p:txBody>
          <a:bodyPr vert="horz" lIns="92475" tIns="46237" rIns="92475" bIns="4623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9" y="8772668"/>
            <a:ext cx="3011700" cy="461804"/>
          </a:xfrm>
          <a:prstGeom prst="rect">
            <a:avLst/>
          </a:prstGeom>
        </p:spPr>
        <p:txBody>
          <a:bodyPr vert="horz" lIns="92475" tIns="46237" rIns="92475" bIns="4623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D5D548D-CE9B-4D8F-AC57-8A9BC0BA49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91144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700" cy="461804"/>
          </a:xfrm>
          <a:prstGeom prst="rect">
            <a:avLst/>
          </a:prstGeom>
        </p:spPr>
        <p:txBody>
          <a:bodyPr vert="horz" lIns="92475" tIns="46237" rIns="92475" bIns="4623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9" y="0"/>
            <a:ext cx="3011700" cy="461804"/>
          </a:xfrm>
          <a:prstGeom prst="rect">
            <a:avLst/>
          </a:prstGeom>
        </p:spPr>
        <p:txBody>
          <a:bodyPr vert="horz" lIns="92475" tIns="46237" rIns="92475" bIns="4623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AD44489-E495-4718-8D9A-86FB8F2139E1}" type="datetimeFigureOut">
              <a:rPr lang="en-US"/>
              <a:pPr>
                <a:defRPr/>
              </a:pPr>
              <a:t>6/21/2017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6875" y="692150"/>
            <a:ext cx="61563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75" tIns="46237" rIns="92475" bIns="46237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9" y="4387137"/>
            <a:ext cx="5560060" cy="4156234"/>
          </a:xfrm>
          <a:prstGeom prst="rect">
            <a:avLst/>
          </a:prstGeom>
        </p:spPr>
        <p:txBody>
          <a:bodyPr vert="horz" lIns="92475" tIns="46237" rIns="92475" bIns="46237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700" cy="461804"/>
          </a:xfrm>
          <a:prstGeom prst="rect">
            <a:avLst/>
          </a:prstGeom>
        </p:spPr>
        <p:txBody>
          <a:bodyPr vert="horz" lIns="92475" tIns="46237" rIns="92475" bIns="4623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9" y="8772668"/>
            <a:ext cx="3011700" cy="461804"/>
          </a:xfrm>
          <a:prstGeom prst="rect">
            <a:avLst/>
          </a:prstGeom>
        </p:spPr>
        <p:txBody>
          <a:bodyPr vert="horz" lIns="92475" tIns="46237" rIns="92475" bIns="4623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CFAB296-A647-4183-9CB4-02D9028B8B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5026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6875" y="692150"/>
            <a:ext cx="61563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FAB296-A647-4183-9CB4-02D9028B8B73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708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FAB296-A647-4183-9CB4-02D9028B8B7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1143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69925" y="638175"/>
            <a:ext cx="5675313" cy="3194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0627" indent="-170627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2C5097-C3C1-4059-BD56-56F4F5143A9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8228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5F4CD-CAD6-4342-B8F9-825D6B82AEF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9880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5F4CD-CAD6-4342-B8F9-825D6B82AEF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26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886"/>
            <a:ext cx="12191999" cy="687956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200"/>
            <a:ext cx="1796145" cy="685800"/>
          </a:xfrm>
          <a:prstGeom prst="rect">
            <a:avLst/>
          </a:prstGeom>
        </p:spPr>
      </p:pic>
      <p:cxnSp>
        <p:nvCxnSpPr>
          <p:cNvPr id="4" name="Straight Connector 3"/>
          <p:cNvCxnSpPr/>
          <p:nvPr userDrawn="1"/>
        </p:nvCxnSpPr>
        <p:spPr>
          <a:xfrm>
            <a:off x="457200" y="3755476"/>
            <a:ext cx="9142012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00800"/>
            <a:ext cx="12188952" cy="4572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28600"/>
            <a:ext cx="11274552" cy="914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3200" b="1" i="0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11274552" cy="4572000"/>
          </a:xfrm>
          <a:prstGeom prst="rect">
            <a:avLst/>
          </a:prstGeom>
        </p:spPr>
        <p:txBody>
          <a:bodyPr lIns="0" tIns="0" rIns="0" bIns="0"/>
          <a:lstStyle>
            <a:lvl1pPr marL="342900" indent="-342900">
              <a:spcBef>
                <a:spcPts val="1032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buClrTx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buClrTx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buClrTx/>
              <a:defRPr sz="22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buClrTx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0" y="1371600"/>
            <a:ext cx="12192000" cy="1588"/>
          </a:xfrm>
          <a:prstGeom prst="line">
            <a:avLst/>
          </a:prstGeom>
          <a:ln w="6350" cap="flat" cmpd="sng" algn="ctr">
            <a:solidFill>
              <a:srgbClr val="595959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3"/>
          <p:cNvSpPr>
            <a:spLocks noChangeArrowheads="1"/>
          </p:cNvSpPr>
          <p:nvPr userDrawn="1"/>
        </p:nvSpPr>
        <p:spPr bwMode="auto">
          <a:xfrm>
            <a:off x="1828799" y="6492240"/>
            <a:ext cx="7315200" cy="274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r>
              <a:rPr lang="en-US" sz="1100" baseline="0" dirty="0">
                <a:solidFill>
                  <a:schemeClr val="tx1"/>
                </a:solidFill>
                <a:latin typeface="Calibri" pitchFamily="34" charset="0"/>
              </a:rPr>
              <a:t>NANC</a:t>
            </a:r>
          </a:p>
          <a:p>
            <a:pPr>
              <a:defRPr/>
            </a:pPr>
            <a:r>
              <a:rPr lang="en-CA" sz="1100" baseline="0" dirty="0">
                <a:solidFill>
                  <a:schemeClr val="tx1"/>
                </a:solidFill>
                <a:latin typeface="Calibri" pitchFamily="34" charset="0"/>
              </a:rPr>
              <a:t>June 2017</a:t>
            </a:r>
            <a:endParaRPr lang="en-US" sz="11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9601200" y="6492240"/>
            <a:ext cx="914400" cy="27432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100" b="1" i="0" baseline="0"/>
            </a:lvl1pPr>
          </a:lstStyle>
          <a:p>
            <a:pPr algn="ctr">
              <a:defRPr/>
            </a:pPr>
            <a:fld id="{379C486E-DB2A-4BE6-BF4D-5CBEF5B8BFFA}" type="slidenum">
              <a:rPr lang="en-US" smtClean="0"/>
              <a:pPr algn="ctr">
                <a:defRPr/>
              </a:pPr>
              <a:t>‹#›</a:t>
            </a:fld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492240"/>
            <a:ext cx="718459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437496"/>
      </p:ext>
    </p:extLst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28600"/>
            <a:ext cx="11274552" cy="914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3200" b="1" i="0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1371600"/>
            <a:ext cx="12192000" cy="1588"/>
          </a:xfrm>
          <a:prstGeom prst="line">
            <a:avLst/>
          </a:prstGeom>
          <a:ln w="6350" cap="flat" cmpd="sng" algn="ctr">
            <a:solidFill>
              <a:srgbClr val="595959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00800"/>
            <a:ext cx="12188952" cy="4572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3" name="Rectangle 13"/>
          <p:cNvSpPr>
            <a:spLocks noChangeArrowheads="1"/>
          </p:cNvSpPr>
          <p:nvPr userDrawn="1"/>
        </p:nvSpPr>
        <p:spPr bwMode="auto">
          <a:xfrm>
            <a:off x="1828799" y="6492240"/>
            <a:ext cx="7315200" cy="274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r>
              <a:rPr lang="en-US" sz="1100" baseline="0" dirty="0">
                <a:solidFill>
                  <a:schemeClr val="tx1"/>
                </a:solidFill>
                <a:latin typeface="Calibri" pitchFamily="34" charset="0"/>
              </a:rPr>
              <a:t>NANC</a:t>
            </a:r>
          </a:p>
          <a:p>
            <a:pPr>
              <a:defRPr/>
            </a:pPr>
            <a:r>
              <a:rPr lang="en-CA" sz="1100" baseline="0" dirty="0">
                <a:solidFill>
                  <a:schemeClr val="tx1"/>
                </a:solidFill>
                <a:latin typeface="Calibri" pitchFamily="34" charset="0"/>
              </a:rPr>
              <a:t>June 2017</a:t>
            </a:r>
            <a:endParaRPr lang="en-US" sz="1100" dirty="0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492240"/>
            <a:ext cx="718459" cy="274320"/>
          </a:xfrm>
          <a:prstGeom prst="rect">
            <a:avLst/>
          </a:prstGeom>
        </p:spPr>
      </p:pic>
      <p:sp>
        <p:nvSpPr>
          <p:cNvPr id="15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9601200" y="6492240"/>
            <a:ext cx="914400" cy="27432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100" b="1" i="0" baseline="0"/>
            </a:lvl1pPr>
          </a:lstStyle>
          <a:p>
            <a:pPr algn="ctr">
              <a:defRPr/>
            </a:pPr>
            <a:fld id="{379C486E-DB2A-4BE6-BF4D-5CBEF5B8BFFA}" type="slidenum">
              <a:rPr lang="en-US" smtClean="0"/>
              <a:pPr algn="ctr"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886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80" r:id="rId2"/>
    <p:sldLayoutId id="2147483682" r:id="rId3"/>
  </p:sldLayoutIdLst>
  <p:hf sldNum="0" hdr="0" ftr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yreigle@atis.org" TargetMode="External"/><Relationship Id="rId2" Type="http://schemas.openxmlformats.org/officeDocument/2006/relationships/hyperlink" Target="mailto:jmceachern@atis.or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1600200"/>
            <a:ext cx="7315200" cy="2057400"/>
          </a:xfrm>
          <a:prstGeom prst="rect">
            <a:avLst/>
          </a:prstGeom>
        </p:spPr>
        <p:txBody>
          <a:bodyPr wrap="square" lIns="0" tIns="0" rIns="0" bIns="0" anchor="b"/>
          <a:lstStyle>
            <a:lvl1pPr algn="l" defTabSz="457200" rtl="0" fontAlgn="base">
              <a:spcBef>
                <a:spcPct val="0"/>
              </a:spcBef>
              <a:spcAft>
                <a:spcPct val="0"/>
              </a:spcAft>
              <a:defRPr sz="3000" b="1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3600" dirty="0"/>
              <a:t>IP Transition:  Testbeds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681968" y="3774875"/>
            <a:ext cx="6791477" cy="2736767"/>
          </a:xfrm>
          <a:prstGeom prst="rect">
            <a:avLst/>
          </a:prstGeom>
        </p:spPr>
        <p:txBody>
          <a:bodyPr>
            <a:noAutofit/>
          </a:bodyPr>
          <a:lstStyle/>
          <a:p>
            <a:pPr marL="4763">
              <a:lnSpc>
                <a:spcPts val="2400"/>
              </a:lnSpc>
              <a:spcBef>
                <a:spcPts val="0"/>
              </a:spcBef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4763">
              <a:lnSpc>
                <a:spcPts val="2400"/>
              </a:lnSpc>
              <a:spcBef>
                <a:spcPts val="0"/>
              </a:spcBef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4763">
              <a:lnSpc>
                <a:spcPts val="2400"/>
              </a:lnSpc>
              <a:spcBef>
                <a:spcPts val="0"/>
              </a:spcBef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4763">
              <a:lnSpc>
                <a:spcPts val="2400"/>
              </a:lnSpc>
              <a:spcBef>
                <a:spcPts val="0"/>
              </a:spcBef>
            </a:pPr>
            <a:endParaRPr lang="en-US" sz="2400" i="1" dirty="0">
              <a:latin typeface="Arial" pitchFamily="34" charset="0"/>
              <a:cs typeface="Arial" pitchFamily="34" charset="0"/>
            </a:endParaRPr>
          </a:p>
          <a:p>
            <a:pPr marL="4763">
              <a:lnSpc>
                <a:spcPts val="2400"/>
              </a:lnSpc>
              <a:spcBef>
                <a:spcPts val="0"/>
              </a:spcBef>
            </a:pPr>
            <a:endParaRPr lang="en-US" sz="2400" i="1" dirty="0">
              <a:latin typeface="Arial" pitchFamily="34" charset="0"/>
              <a:cs typeface="Arial" pitchFamily="34" charset="0"/>
            </a:endParaRPr>
          </a:p>
          <a:p>
            <a:pPr marL="4763">
              <a:lnSpc>
                <a:spcPts val="2400"/>
              </a:lnSpc>
              <a:spcBef>
                <a:spcPts val="0"/>
              </a:spcBef>
            </a:pPr>
            <a:endParaRPr lang="en-US" sz="2400" i="1" dirty="0">
              <a:latin typeface="Arial" pitchFamily="34" charset="0"/>
              <a:cs typeface="Arial" pitchFamily="34" charset="0"/>
            </a:endParaRPr>
          </a:p>
          <a:p>
            <a:pPr marL="4763">
              <a:lnSpc>
                <a:spcPts val="2400"/>
              </a:lnSpc>
              <a:spcBef>
                <a:spcPts val="0"/>
              </a:spcBef>
            </a:pPr>
            <a:endParaRPr lang="en-US" sz="2400" i="1" dirty="0">
              <a:latin typeface="Arial" pitchFamily="34" charset="0"/>
              <a:cs typeface="Arial" pitchFamily="34" charset="0"/>
            </a:endParaRPr>
          </a:p>
          <a:p>
            <a:pPr marL="4763">
              <a:lnSpc>
                <a:spcPts val="2400"/>
              </a:lnSpc>
              <a:spcBef>
                <a:spcPts val="0"/>
              </a:spcBef>
            </a:pPr>
            <a:endParaRPr lang="en-US" sz="2400" i="1" dirty="0">
              <a:latin typeface="Arial" pitchFamily="34" charset="0"/>
              <a:cs typeface="Arial" pitchFamily="34" charset="0"/>
            </a:endParaRPr>
          </a:p>
          <a:p>
            <a:pPr marL="4763">
              <a:lnSpc>
                <a:spcPts val="2400"/>
              </a:lnSpc>
              <a:spcBef>
                <a:spcPts val="0"/>
              </a:spcBef>
            </a:pPr>
            <a:endParaRPr lang="en-US" sz="24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5174576" y="3868081"/>
            <a:ext cx="4643868" cy="1368383"/>
          </a:xfrm>
          <a:prstGeom prst="rect">
            <a:avLst/>
          </a:prstGeom>
        </p:spPr>
        <p:txBody>
          <a:bodyPr>
            <a:noAutofit/>
          </a:bodyPr>
          <a:lstStyle/>
          <a:p>
            <a:pPr marL="4763">
              <a:lnSpc>
                <a:spcPts val="2400"/>
              </a:lnSpc>
              <a:spcBef>
                <a:spcPts val="0"/>
              </a:spcBef>
            </a:pPr>
            <a:endParaRPr lang="en-US" sz="2400" i="1" dirty="0">
              <a:latin typeface="Arial" pitchFamily="34" charset="0"/>
              <a:cs typeface="Arial" pitchFamily="34" charset="0"/>
            </a:endParaRPr>
          </a:p>
          <a:p>
            <a:pPr marL="4763">
              <a:lnSpc>
                <a:spcPts val="2400"/>
              </a:lnSpc>
              <a:spcBef>
                <a:spcPts val="0"/>
              </a:spcBef>
            </a:pPr>
            <a:endParaRPr lang="en-US" sz="2400" i="1" dirty="0">
              <a:latin typeface="Arial" pitchFamily="34" charset="0"/>
              <a:cs typeface="Arial" pitchFamily="34" charset="0"/>
            </a:endParaRPr>
          </a:p>
          <a:p>
            <a:pPr marL="4763">
              <a:lnSpc>
                <a:spcPts val="2400"/>
              </a:lnSpc>
              <a:spcBef>
                <a:spcPts val="0"/>
              </a:spcBef>
            </a:pPr>
            <a:endParaRPr lang="en-US" sz="2400" i="1" dirty="0">
              <a:latin typeface="Arial" pitchFamily="34" charset="0"/>
              <a:cs typeface="Arial" pitchFamily="34" charset="0"/>
            </a:endParaRPr>
          </a:p>
          <a:p>
            <a:pPr marL="4763">
              <a:lnSpc>
                <a:spcPts val="2400"/>
              </a:lnSpc>
              <a:spcBef>
                <a:spcPts val="0"/>
              </a:spcBef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4763">
              <a:lnSpc>
                <a:spcPts val="2400"/>
              </a:lnSpc>
              <a:spcBef>
                <a:spcPts val="0"/>
              </a:spcBef>
            </a:pPr>
            <a:endParaRPr lang="en-US" sz="2400" i="1" dirty="0">
              <a:latin typeface="Arial" pitchFamily="34" charset="0"/>
              <a:cs typeface="Arial" pitchFamily="34" charset="0"/>
            </a:endParaRPr>
          </a:p>
          <a:p>
            <a:pPr marL="4763">
              <a:lnSpc>
                <a:spcPts val="2400"/>
              </a:lnSpc>
              <a:spcBef>
                <a:spcPts val="0"/>
              </a:spcBef>
            </a:pPr>
            <a:endParaRPr lang="en-US" sz="2400" i="1" dirty="0">
              <a:latin typeface="Arial" pitchFamily="34" charset="0"/>
              <a:cs typeface="Arial" pitchFamily="34" charset="0"/>
            </a:endParaRPr>
          </a:p>
          <a:p>
            <a:pPr marL="4763">
              <a:lnSpc>
                <a:spcPts val="2400"/>
              </a:lnSpc>
              <a:spcBef>
                <a:spcPts val="0"/>
              </a:spcBef>
            </a:pPr>
            <a:endParaRPr lang="en-US" sz="2400" i="1" dirty="0">
              <a:latin typeface="Arial" pitchFamily="34" charset="0"/>
              <a:cs typeface="Arial" pitchFamily="34" charset="0"/>
            </a:endParaRPr>
          </a:p>
          <a:p>
            <a:pPr marL="4763">
              <a:lnSpc>
                <a:spcPts val="2400"/>
              </a:lnSpc>
              <a:spcBef>
                <a:spcPts val="0"/>
              </a:spcBef>
            </a:pPr>
            <a:endParaRPr lang="en-US" sz="2400" i="1" dirty="0">
              <a:latin typeface="Arial" pitchFamily="34" charset="0"/>
              <a:cs typeface="Arial" pitchFamily="34" charset="0"/>
            </a:endParaRPr>
          </a:p>
          <a:p>
            <a:pPr marL="4763">
              <a:lnSpc>
                <a:spcPts val="2400"/>
              </a:lnSpc>
              <a:spcBef>
                <a:spcPts val="0"/>
              </a:spcBef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4763">
              <a:lnSpc>
                <a:spcPts val="2400"/>
              </a:lnSpc>
              <a:spcBef>
                <a:spcPts val="0"/>
              </a:spcBef>
            </a:pPr>
            <a:endParaRPr lang="en-US" sz="2400" dirty="0"/>
          </a:p>
          <a:p>
            <a:pPr marL="4763" lvl="1">
              <a:spcBef>
                <a:spcPts val="0"/>
              </a:spcBef>
            </a:pPr>
            <a:r>
              <a:rPr lang="en-US" sz="2400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457200" y="3886200"/>
            <a:ext cx="7315200" cy="11430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4763">
              <a:lnSpc>
                <a:spcPts val="2400"/>
              </a:lnSpc>
              <a:spcBef>
                <a:spcPct val="20000"/>
              </a:spcBef>
            </a:pPr>
            <a:r>
              <a:rPr lang="en-US" sz="2400" b="1" dirty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Jim McEachern</a:t>
            </a:r>
          </a:p>
          <a:p>
            <a:pPr marL="4763">
              <a:lnSpc>
                <a:spcPts val="2400"/>
              </a:lnSpc>
              <a:spcBef>
                <a:spcPct val="20000"/>
              </a:spcBef>
            </a:pPr>
            <a:r>
              <a:rPr lang="en-US" sz="2400" i="1" dirty="0">
                <a:latin typeface="Arial" pitchFamily="34" charset="0"/>
                <a:cs typeface="Arial" pitchFamily="34" charset="0"/>
              </a:rPr>
              <a:t>Senior Technology Consultant</a:t>
            </a:r>
          </a:p>
          <a:p>
            <a:pPr marL="4763">
              <a:lnSpc>
                <a:spcPts val="2400"/>
              </a:lnSpc>
              <a:spcBef>
                <a:spcPct val="20000"/>
              </a:spcBef>
            </a:pPr>
            <a:r>
              <a:rPr lang="en-US" sz="2400" i="1" dirty="0">
                <a:latin typeface="Arial" pitchFamily="34" charset="0"/>
                <a:cs typeface="Arial" pitchFamily="34" charset="0"/>
              </a:rPr>
              <a:t>ATIS</a:t>
            </a: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457200" y="5257800"/>
            <a:ext cx="7315200" cy="4572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4763">
              <a:lnSpc>
                <a:spcPts val="2400"/>
              </a:lnSpc>
              <a:spcBef>
                <a:spcPct val="20000"/>
              </a:spcBef>
            </a:pPr>
            <a:endParaRPr lang="en-US" sz="2000" i="1" dirty="0">
              <a:latin typeface="Arial" pitchFamily="34" charset="0"/>
              <a:cs typeface="Arial" pitchFamily="34" charset="0"/>
            </a:endParaRPr>
          </a:p>
          <a:p>
            <a:pPr marL="4763">
              <a:lnSpc>
                <a:spcPts val="2400"/>
              </a:lnSpc>
              <a:spcBef>
                <a:spcPct val="20000"/>
              </a:spcBef>
            </a:pPr>
            <a:r>
              <a:rPr lang="en-US" sz="2000" i="1" dirty="0">
                <a:latin typeface="Arial" pitchFamily="34" charset="0"/>
                <a:cs typeface="Arial" pitchFamily="34" charset="0"/>
              </a:rPr>
              <a:t>June 2017</a:t>
            </a:r>
          </a:p>
        </p:txBody>
      </p:sp>
    </p:spTree>
    <p:extLst>
      <p:ext uri="{BB962C8B-B14F-4D97-AF65-F5344CB8AC3E}">
        <p14:creationId xmlns:p14="http://schemas.microsoft.com/office/powerpoint/2010/main" val="1881947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Testbeds Focus Group Context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>
              <a:defRPr/>
            </a:pPr>
            <a:fld id="{379C486E-DB2A-4BE6-BF4D-5CBEF5B8BFFA}" type="slidenum">
              <a:rPr lang="en-US" smtClean="0"/>
              <a:pPr algn="ctr">
                <a:defRPr/>
              </a:pPr>
              <a:t>2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48011" y="1958454"/>
            <a:ext cx="7731456" cy="41420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6" name="Rectangle 5"/>
          <p:cNvSpPr/>
          <p:nvPr/>
        </p:nvSpPr>
        <p:spPr>
          <a:xfrm>
            <a:off x="2422466" y="1443250"/>
            <a:ext cx="3882788" cy="66191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ATIS Testbeds Focus Group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57452" y="2518013"/>
            <a:ext cx="2156346" cy="92122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5.1.2. JIT Numbering test plan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80408" y="2518013"/>
            <a:ext cx="2463420" cy="92122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5.2.5. LERG Routing Guide IP enhancements</a:t>
            </a:r>
          </a:p>
          <a:p>
            <a:r>
              <a:rPr lang="en-US" dirty="0">
                <a:solidFill>
                  <a:schemeClr val="tx1"/>
                </a:solidFill>
              </a:rPr>
              <a:t> test plan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10439" y="2518013"/>
            <a:ext cx="2156346" cy="9212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5.3.1. SHAKEN</a:t>
            </a:r>
          </a:p>
          <a:p>
            <a:r>
              <a:rPr lang="en-US" dirty="0">
                <a:solidFill>
                  <a:schemeClr val="tx1"/>
                </a:solidFill>
              </a:rPr>
              <a:t> test plan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591266" y="3275463"/>
            <a:ext cx="3497238" cy="305027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1" name="Rectangle 10"/>
          <p:cNvSpPr/>
          <p:nvPr/>
        </p:nvSpPr>
        <p:spPr>
          <a:xfrm>
            <a:off x="8693624" y="3124222"/>
            <a:ext cx="3248167" cy="66191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ATIS Robocalling Testbed</a:t>
            </a:r>
            <a:endParaRPr lang="en-CA" sz="2400" dirty="0">
              <a:solidFill>
                <a:schemeClr val="tx1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624172" y="4045187"/>
            <a:ext cx="3422124" cy="1939356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757452" y="4148919"/>
            <a:ext cx="2156346" cy="159678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Test configuration under discussion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233945" y="4148919"/>
            <a:ext cx="2156346" cy="159678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Test configuration under discussion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710439" y="4148919"/>
            <a:ext cx="2156346" cy="15967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CA" dirty="0">
              <a:solidFill>
                <a:schemeClr val="tx1"/>
              </a:solidFill>
            </a:endParaRPr>
          </a:p>
        </p:txBody>
      </p:sp>
      <p:cxnSp>
        <p:nvCxnSpPr>
          <p:cNvPr id="17" name="Straight Arrow Connector 16"/>
          <p:cNvCxnSpPr>
            <a:stCxn id="7" idx="2"/>
          </p:cNvCxnSpPr>
          <p:nvPr/>
        </p:nvCxnSpPr>
        <p:spPr>
          <a:xfrm>
            <a:off x="1835625" y="3439237"/>
            <a:ext cx="0" cy="70968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8" idx="2"/>
            <a:endCxn id="14" idx="0"/>
          </p:cNvCxnSpPr>
          <p:nvPr/>
        </p:nvCxnSpPr>
        <p:spPr>
          <a:xfrm>
            <a:off x="4312118" y="3439237"/>
            <a:ext cx="0" cy="70968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9" idx="2"/>
          </p:cNvCxnSpPr>
          <p:nvPr/>
        </p:nvCxnSpPr>
        <p:spPr>
          <a:xfrm>
            <a:off x="6788612" y="3439237"/>
            <a:ext cx="2212087" cy="5902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4144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Testbed Focus Group – Current Use Cases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fontAlgn="ctr"/>
            <a:r>
              <a:rPr lang="en-CA" dirty="0"/>
              <a:t>Finalize test plans and begin testing on scenarios:</a:t>
            </a:r>
          </a:p>
          <a:p>
            <a:pPr lvl="1" fontAlgn="ctr"/>
            <a:r>
              <a:rPr lang="en-CA" dirty="0"/>
              <a:t>Number Assignment (JIT/ITN):</a:t>
            </a:r>
          </a:p>
          <a:p>
            <a:pPr lvl="2" fontAlgn="ctr"/>
            <a:r>
              <a:rPr lang="en-CA" sz="2000" dirty="0"/>
              <a:t>Using existing systems</a:t>
            </a:r>
          </a:p>
          <a:p>
            <a:pPr lvl="2" fontAlgn="ctr"/>
            <a:r>
              <a:rPr lang="en-CA" sz="2000" dirty="0"/>
              <a:t>Test with “Live” systems</a:t>
            </a:r>
          </a:p>
          <a:p>
            <a:pPr lvl="1" fontAlgn="ctr"/>
            <a:r>
              <a:rPr lang="en-CA" dirty="0"/>
              <a:t>Routing</a:t>
            </a:r>
          </a:p>
          <a:p>
            <a:pPr lvl="2" fontAlgn="ctr"/>
            <a:r>
              <a:rPr lang="en-CA" sz="2000" dirty="0"/>
              <a:t>LERG</a:t>
            </a:r>
            <a:r>
              <a:rPr lang="en-CA" sz="2000" baseline="30000" dirty="0"/>
              <a:t>TM</a:t>
            </a:r>
            <a:r>
              <a:rPr lang="en-CA" sz="2000" dirty="0"/>
              <a:t> Routing Guide IP Enhancements</a:t>
            </a:r>
          </a:p>
          <a:p>
            <a:pPr lvl="1" fontAlgn="ctr"/>
            <a:r>
              <a:rPr lang="en-CA" dirty="0"/>
              <a:t>Secure Telephone Identity (STIR/SHAKEN)</a:t>
            </a:r>
          </a:p>
          <a:p>
            <a:pPr fontAlgn="ctr"/>
            <a:r>
              <a:rPr lang="en-CA" sz="2400" dirty="0"/>
              <a:t>Testing will occur in phased approach, each with its own timeline.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</p:spPr>
        <p:txBody>
          <a:bodyPr/>
          <a:lstStyle/>
          <a:p>
            <a:fld id="{23331C8C-FA04-451E-8E18-09B309337E5D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377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808038" y="358080"/>
            <a:ext cx="9783761" cy="574080"/>
          </a:xfrm>
        </p:spPr>
        <p:txBody>
          <a:bodyPr>
            <a:noAutofit/>
          </a:bodyPr>
          <a:lstStyle/>
          <a:p>
            <a:r>
              <a:rPr lang="en-US" sz="3600" dirty="0"/>
              <a:t>Test Plan Status and Observations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538717" y="1601972"/>
            <a:ext cx="10820400" cy="4648200"/>
          </a:xfrm>
        </p:spPr>
        <p:txBody>
          <a:bodyPr>
            <a:noAutofit/>
          </a:bodyPr>
          <a:lstStyle/>
          <a:p>
            <a:r>
              <a:rPr lang="en-US" dirty="0"/>
              <a:t>Testing a proof of concept does not imply industry acceptance, only a recognition that ideas/concepts can be tested.</a:t>
            </a:r>
          </a:p>
          <a:p>
            <a:r>
              <a:rPr lang="en-US" dirty="0"/>
              <a:t>ATIS Testbeds Focus Group does not judge the validity of proposals; instead, testing is undertaken if there is sufficient participant interest.</a:t>
            </a:r>
          </a:p>
          <a:p>
            <a:r>
              <a:rPr lang="en-US" dirty="0"/>
              <a:t>Therefore, Test Plan submission or the completion of proof of concept testing should NOT be considered as industry approval.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1430000" y="6324600"/>
            <a:ext cx="329076" cy="415498"/>
          </a:xfrm>
          <a:prstGeom prst="rect">
            <a:avLst/>
          </a:prstGeom>
        </p:spPr>
        <p:txBody>
          <a:bodyPr/>
          <a:lstStyle/>
          <a:p>
            <a:fld id="{23331C8C-FA04-451E-8E18-09B309337E5D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196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JIT/ITN Use Case Traceability Matrix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</p:spPr>
        <p:txBody>
          <a:bodyPr/>
          <a:lstStyle/>
          <a:p>
            <a:fld id="{23331C8C-FA04-451E-8E18-09B309337E5D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Content Placeholder 12"/>
          <p:cNvSpPr>
            <a:spLocks noGrp="1"/>
          </p:cNvSpPr>
          <p:nvPr>
            <p:ph idx="4294967295"/>
          </p:nvPr>
        </p:nvSpPr>
        <p:spPr>
          <a:xfrm>
            <a:off x="400741" y="3920566"/>
            <a:ext cx="11331011" cy="2253139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1800" dirty="0">
                <a:latin typeface="Arial" pitchFamily="34" charset="0"/>
                <a:cs typeface="Arial" pitchFamily="34" charset="0"/>
              </a:rPr>
              <a:t>Main objective is to demonstrate allocation of numbering resources on a real-time, per customer basis.</a:t>
            </a:r>
          </a:p>
          <a:p>
            <a:r>
              <a:rPr lang="en-US" sz="1800" dirty="0">
                <a:latin typeface="Arial" pitchFamily="34" charset="0"/>
                <a:cs typeface="Arial" pitchFamily="34" charset="0"/>
              </a:rPr>
              <a:t>ATIS proposed an initial list of considerations that could be part of the assessment conducted by the Testbeds Focus Group before supporting tests involving live network systems.</a:t>
            </a:r>
          </a:p>
          <a:p>
            <a:r>
              <a:rPr lang="en-US" sz="1800" dirty="0">
                <a:latin typeface="Arial" pitchFamily="34" charset="0"/>
                <a:cs typeface="Arial" pitchFamily="34" charset="0"/>
              </a:rPr>
              <a:t>Neustar agreed to split Test Plan into Phases:</a:t>
            </a:r>
          </a:p>
          <a:p>
            <a:pPr lvl="1"/>
            <a:r>
              <a:rPr lang="en-US" sz="1600" dirty="0">
                <a:latin typeface="Arial" panose="020B0604020202020204" pitchFamily="34" charset="0"/>
                <a:cs typeface="Arial" pitchFamily="34" charset="0"/>
              </a:rPr>
              <a:t>Phase 1 and 2 – Testing in Lab environment to assess feasibility</a:t>
            </a:r>
          </a:p>
          <a:p>
            <a:pPr lvl="2"/>
            <a:r>
              <a:rPr lang="en-US" sz="1600" dirty="0">
                <a:latin typeface="Arial" panose="020B0604020202020204" pitchFamily="34" charset="0"/>
                <a:cs typeface="Arial" pitchFamily="34" charset="0"/>
              </a:rPr>
              <a:t>All interested parties should be provided with information on the results of the testing, and potential impacts </a:t>
            </a:r>
          </a:p>
          <a:p>
            <a:pPr lvl="1"/>
            <a:r>
              <a:rPr lang="en-US" sz="1600" dirty="0">
                <a:latin typeface="Arial" panose="020B0604020202020204" pitchFamily="34" charset="0"/>
                <a:cs typeface="Arial" pitchFamily="34" charset="0"/>
              </a:rPr>
              <a:t>Phase 3 – Upon successful completion of Phase 2, and receipt of consent, include Live System Testing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BEB5117-5F60-4BCB-B550-42235C743A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2457355"/>
              </p:ext>
            </p:extLst>
          </p:nvPr>
        </p:nvGraphicFramePr>
        <p:xfrm>
          <a:off x="457200" y="1513467"/>
          <a:ext cx="11274552" cy="2379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9092">
                  <a:extLst>
                    <a:ext uri="{9D8B030D-6E8A-4147-A177-3AD203B41FA5}">
                      <a16:colId xmlns:a16="http://schemas.microsoft.com/office/drawing/2014/main" val="1507406510"/>
                    </a:ext>
                  </a:extLst>
                </a:gridCol>
                <a:gridCol w="1879092">
                  <a:extLst>
                    <a:ext uri="{9D8B030D-6E8A-4147-A177-3AD203B41FA5}">
                      <a16:colId xmlns:a16="http://schemas.microsoft.com/office/drawing/2014/main" val="4179328107"/>
                    </a:ext>
                  </a:extLst>
                </a:gridCol>
                <a:gridCol w="1879092">
                  <a:extLst>
                    <a:ext uri="{9D8B030D-6E8A-4147-A177-3AD203B41FA5}">
                      <a16:colId xmlns:a16="http://schemas.microsoft.com/office/drawing/2014/main" val="1597867618"/>
                    </a:ext>
                  </a:extLst>
                </a:gridCol>
                <a:gridCol w="1879092">
                  <a:extLst>
                    <a:ext uri="{9D8B030D-6E8A-4147-A177-3AD203B41FA5}">
                      <a16:colId xmlns:a16="http://schemas.microsoft.com/office/drawing/2014/main" val="1774057847"/>
                    </a:ext>
                  </a:extLst>
                </a:gridCol>
                <a:gridCol w="1879092">
                  <a:extLst>
                    <a:ext uri="{9D8B030D-6E8A-4147-A177-3AD203B41FA5}">
                      <a16:colId xmlns:a16="http://schemas.microsoft.com/office/drawing/2014/main" val="2990026747"/>
                    </a:ext>
                  </a:extLst>
                </a:gridCol>
                <a:gridCol w="1879092">
                  <a:extLst>
                    <a:ext uri="{9D8B030D-6E8A-4147-A177-3AD203B41FA5}">
                      <a16:colId xmlns:a16="http://schemas.microsoft.com/office/drawing/2014/main" val="480254320"/>
                    </a:ext>
                  </a:extLst>
                </a:gridCol>
              </a:tblGrid>
              <a:tr h="916464">
                <a:tc>
                  <a:txBody>
                    <a:bodyPr/>
                    <a:lstStyle/>
                    <a:p>
                      <a:r>
                        <a:rPr lang="en-US" dirty="0"/>
                        <a:t>Use Cases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Test Plans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Lead Contributors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Participants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Observers </a:t>
                      </a:r>
                    </a:p>
                    <a:p>
                      <a:r>
                        <a:rPr lang="en-US" dirty="0"/>
                        <a:t>(NDA required)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Status/</a:t>
                      </a:r>
                    </a:p>
                    <a:p>
                      <a:r>
                        <a:rPr lang="en-US" dirty="0"/>
                        <a:t>Timeframe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760960"/>
                  </a:ext>
                </a:extLst>
              </a:tr>
              <a:tr h="916464">
                <a:tc>
                  <a:txBody>
                    <a:bodyPr/>
                    <a:lstStyle/>
                    <a:p>
                      <a:r>
                        <a:rPr lang="en-US" dirty="0"/>
                        <a:t>5.1.2 Numbering Use Case 1 – JIT/ITN Using Existing Systems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00013R002 (In progress)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Neustar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Neustar, JSI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AT&amp;T, CenturyLink, INCOMPAS, Sprint, Cox,</a:t>
                      </a:r>
                    </a:p>
                    <a:p>
                      <a:r>
                        <a:rPr lang="fr-FR" dirty="0"/>
                        <a:t>Inteliquent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Testing is anticipated to begin 3Q17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04104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177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IP LERG Use Case Traceability Matrix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</p:spPr>
        <p:txBody>
          <a:bodyPr/>
          <a:lstStyle/>
          <a:p>
            <a:fld id="{23331C8C-FA04-451E-8E18-09B309337E5D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Content Placeholder 12"/>
          <p:cNvSpPr>
            <a:spLocks noGrp="1"/>
          </p:cNvSpPr>
          <p:nvPr>
            <p:ph idx="4294967295"/>
          </p:nvPr>
        </p:nvSpPr>
        <p:spPr>
          <a:xfrm>
            <a:off x="457200" y="4226781"/>
            <a:ext cx="11140633" cy="2021619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200" dirty="0">
                <a:latin typeface="Arial" pitchFamily="34" charset="0"/>
                <a:cs typeface="Arial" pitchFamily="34" charset="0"/>
              </a:rPr>
              <a:t>Enhancing the LERG</a:t>
            </a:r>
            <a:r>
              <a:rPr lang="en-US" sz="2200" baseline="30000" dirty="0">
                <a:latin typeface="Arial" pitchFamily="34" charset="0"/>
                <a:cs typeface="Arial" pitchFamily="34" charset="0"/>
              </a:rPr>
              <a:t>™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Routing Guide to support fully-qualified domain names (FQDNs) that can be used for routing purposes.</a:t>
            </a:r>
          </a:p>
          <a:p>
            <a:r>
              <a:rPr lang="en-US" sz="2200" dirty="0">
                <a:latin typeface="Arial" pitchFamily="34" charset="0"/>
                <a:cs typeface="Arial" pitchFamily="34" charset="0"/>
              </a:rPr>
              <a:t>Status: </a:t>
            </a:r>
          </a:p>
          <a:p>
            <a:pPr lvl="1"/>
            <a:r>
              <a:rPr lang="en-US" sz="2000" dirty="0">
                <a:latin typeface="Arial" pitchFamily="34" charset="0"/>
                <a:cs typeface="Arial" pitchFamily="34" charset="0"/>
              </a:rPr>
              <a:t>iconectiv has prepared required files with FQDNs</a:t>
            </a:r>
          </a:p>
          <a:p>
            <a:pPr lvl="1"/>
            <a:r>
              <a:rPr lang="en-US" sz="2000" dirty="0">
                <a:latin typeface="Arial" pitchFamily="34" charset="0"/>
                <a:cs typeface="Arial" pitchFamily="34" charset="0"/>
              </a:rPr>
              <a:t>Inteliquent preparing network for internal testing</a:t>
            </a:r>
          </a:p>
          <a:p>
            <a:endParaRPr lang="en-US" sz="1800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25F17F4-8A7A-4F92-BE93-A06EEA6874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9161651"/>
              </p:ext>
            </p:extLst>
          </p:nvPr>
        </p:nvGraphicFramePr>
        <p:xfrm>
          <a:off x="457199" y="1539433"/>
          <a:ext cx="11140632" cy="25541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6772">
                  <a:extLst>
                    <a:ext uri="{9D8B030D-6E8A-4147-A177-3AD203B41FA5}">
                      <a16:colId xmlns:a16="http://schemas.microsoft.com/office/drawing/2014/main" val="976517676"/>
                    </a:ext>
                  </a:extLst>
                </a:gridCol>
                <a:gridCol w="1856772">
                  <a:extLst>
                    <a:ext uri="{9D8B030D-6E8A-4147-A177-3AD203B41FA5}">
                      <a16:colId xmlns:a16="http://schemas.microsoft.com/office/drawing/2014/main" val="4243096688"/>
                    </a:ext>
                  </a:extLst>
                </a:gridCol>
                <a:gridCol w="1856772">
                  <a:extLst>
                    <a:ext uri="{9D8B030D-6E8A-4147-A177-3AD203B41FA5}">
                      <a16:colId xmlns:a16="http://schemas.microsoft.com/office/drawing/2014/main" val="4133034846"/>
                    </a:ext>
                  </a:extLst>
                </a:gridCol>
                <a:gridCol w="1856772">
                  <a:extLst>
                    <a:ext uri="{9D8B030D-6E8A-4147-A177-3AD203B41FA5}">
                      <a16:colId xmlns:a16="http://schemas.microsoft.com/office/drawing/2014/main" val="566024187"/>
                    </a:ext>
                  </a:extLst>
                </a:gridCol>
                <a:gridCol w="1856772">
                  <a:extLst>
                    <a:ext uri="{9D8B030D-6E8A-4147-A177-3AD203B41FA5}">
                      <a16:colId xmlns:a16="http://schemas.microsoft.com/office/drawing/2014/main" val="6744438"/>
                    </a:ext>
                  </a:extLst>
                </a:gridCol>
                <a:gridCol w="1856772">
                  <a:extLst>
                    <a:ext uri="{9D8B030D-6E8A-4147-A177-3AD203B41FA5}">
                      <a16:colId xmlns:a16="http://schemas.microsoft.com/office/drawing/2014/main" val="1870540279"/>
                    </a:ext>
                  </a:extLst>
                </a:gridCol>
              </a:tblGrid>
              <a:tr h="1091155">
                <a:tc>
                  <a:txBody>
                    <a:bodyPr/>
                    <a:lstStyle/>
                    <a:p>
                      <a:r>
                        <a:rPr lang="en-US" dirty="0"/>
                        <a:t>Use Cases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Test Plans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Lead Contributors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Participants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Observers</a:t>
                      </a:r>
                    </a:p>
                    <a:p>
                      <a:r>
                        <a:rPr lang="en-US" dirty="0"/>
                        <a:t>(NDA required)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Status/</a:t>
                      </a:r>
                    </a:p>
                    <a:p>
                      <a:r>
                        <a:rPr lang="en-US" dirty="0"/>
                        <a:t>Timeframe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3198501"/>
                  </a:ext>
                </a:extLst>
              </a:tr>
              <a:tr h="1352353">
                <a:tc>
                  <a:txBody>
                    <a:bodyPr/>
                    <a:lstStyle/>
                    <a:p>
                      <a:r>
                        <a:rPr lang="en-US" dirty="0"/>
                        <a:t>5.2.5– LERG™ Routing Guide IP Enhancements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00014R005 (In Progress, ~3 weeks to build out for initial testing)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iconectiv, Inteliquent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iconectiv, Inteliquent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AT&amp;T, CenturyLink,</a:t>
                      </a:r>
                    </a:p>
                    <a:p>
                      <a:r>
                        <a:rPr lang="en-US" dirty="0"/>
                        <a:t>INCOMPAS,</a:t>
                      </a:r>
                    </a:p>
                    <a:p>
                      <a:r>
                        <a:rPr lang="en-US" dirty="0"/>
                        <a:t>Sprint, JSI,</a:t>
                      </a:r>
                    </a:p>
                    <a:p>
                      <a:r>
                        <a:rPr lang="en-US" dirty="0"/>
                        <a:t>Neustar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Early Testing steps began in 3Q16.  Secondary steps likely in 2017.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1850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2348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7EAD6-9CDD-40B3-9968-217E2AED8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STIR/SHAKEN Use Case Traceability Matrix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968412-A4A8-4E87-9060-963EFEDD5E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884496"/>
            <a:ext cx="11094334" cy="1368705"/>
          </a:xfrm>
        </p:spPr>
        <p:txBody>
          <a:bodyPr/>
          <a:lstStyle/>
          <a:p>
            <a:r>
              <a:rPr lang="en-US" sz="1800" dirty="0"/>
              <a:t>Virtualized industry test platform to help service providers, suppliers and third parties verify implementations of ATIS SHAKEN framework.</a:t>
            </a:r>
          </a:p>
          <a:p>
            <a:pPr marL="344488" indent="-344488"/>
            <a:r>
              <a:rPr lang="en-US" sz="1800" dirty="0"/>
              <a:t>ATIS Robocalling Testbed launched as outgrowth of work underway at the ATIS Testbeds Focus Group and Robocall Strike Force to promote SHAKEN framework industry testing and broad adoption.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F6EB05-E166-4A73-9600-E0BA9B06E0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>
              <a:defRPr/>
            </a:pPr>
            <a:fld id="{379C486E-DB2A-4BE6-BF4D-5CBEF5B8BFFA}" type="slidenum">
              <a:rPr lang="en-US" smtClean="0"/>
              <a:pPr algn="ctr">
                <a:defRPr/>
              </a:pPr>
              <a:t>7</a:t>
            </a:fld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67CF9F3-33DA-4F6C-97AF-73B7723690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1266653"/>
              </p:ext>
            </p:extLst>
          </p:nvPr>
        </p:nvGraphicFramePr>
        <p:xfrm>
          <a:off x="457200" y="1487969"/>
          <a:ext cx="11094334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9056">
                  <a:extLst>
                    <a:ext uri="{9D8B030D-6E8A-4147-A177-3AD203B41FA5}">
                      <a16:colId xmlns:a16="http://schemas.microsoft.com/office/drawing/2014/main" val="315426424"/>
                    </a:ext>
                  </a:extLst>
                </a:gridCol>
                <a:gridCol w="1849056">
                  <a:extLst>
                    <a:ext uri="{9D8B030D-6E8A-4147-A177-3AD203B41FA5}">
                      <a16:colId xmlns:a16="http://schemas.microsoft.com/office/drawing/2014/main" val="183476230"/>
                    </a:ext>
                  </a:extLst>
                </a:gridCol>
                <a:gridCol w="1556778">
                  <a:extLst>
                    <a:ext uri="{9D8B030D-6E8A-4147-A177-3AD203B41FA5}">
                      <a16:colId xmlns:a16="http://schemas.microsoft.com/office/drawing/2014/main" val="3712668013"/>
                    </a:ext>
                  </a:extLst>
                </a:gridCol>
                <a:gridCol w="2141333">
                  <a:extLst>
                    <a:ext uri="{9D8B030D-6E8A-4147-A177-3AD203B41FA5}">
                      <a16:colId xmlns:a16="http://schemas.microsoft.com/office/drawing/2014/main" val="3193894607"/>
                    </a:ext>
                  </a:extLst>
                </a:gridCol>
                <a:gridCol w="1694797">
                  <a:extLst>
                    <a:ext uri="{9D8B030D-6E8A-4147-A177-3AD203B41FA5}">
                      <a16:colId xmlns:a16="http://schemas.microsoft.com/office/drawing/2014/main" val="4259549206"/>
                    </a:ext>
                  </a:extLst>
                </a:gridCol>
                <a:gridCol w="2003314">
                  <a:extLst>
                    <a:ext uri="{9D8B030D-6E8A-4147-A177-3AD203B41FA5}">
                      <a16:colId xmlns:a16="http://schemas.microsoft.com/office/drawing/2014/main" val="707652228"/>
                    </a:ext>
                  </a:extLst>
                </a:gridCol>
              </a:tblGrid>
              <a:tr h="1145808">
                <a:tc>
                  <a:txBody>
                    <a:bodyPr/>
                    <a:lstStyle/>
                    <a:p>
                      <a:r>
                        <a:rPr lang="en-US" dirty="0"/>
                        <a:t>Use Cases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Test Plans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Lead Contributors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Participants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Observers (ATIS Members, NDA required)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Status/</a:t>
                      </a:r>
                    </a:p>
                    <a:p>
                      <a:r>
                        <a:rPr lang="en-US" dirty="0"/>
                        <a:t>Timeframe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9128844"/>
                  </a:ext>
                </a:extLst>
              </a:tr>
              <a:tr h="1597392">
                <a:tc>
                  <a:txBody>
                    <a:bodyPr/>
                    <a:lstStyle/>
                    <a:p>
                      <a:r>
                        <a:rPr lang="en-US" sz="1400" dirty="0"/>
                        <a:t>5.3.1 P-to-P Use Case 1 – Secure Telephone Identity Protocols for End-to-End SIP Calls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2017-00003R001 (New contribution submitted on 6/16 to support initial testing)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Comcast, InCharge Systems, Neustar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AT&amp;T, Bandwidth.com, Comcast, Frontier, Google, InCharge Systems, Metaswitch, Neustar OEC, PrivacyStar, Somos, TransNexus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CenturyLink, Cox, Ericsson, INCOMPAS (pending), Inteliquent (pending), Sprint, Verizon (pending).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Initial Testing began 3Q16. Phase 1 test plan being updated and core SHAKEN testing has begun (concurrent with ongoing Phase 2 test plan development).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35718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12302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10A8B-BB2D-4453-87DD-CA5009D84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5557" y="359228"/>
            <a:ext cx="11274552" cy="914400"/>
          </a:xfrm>
        </p:spPr>
        <p:txBody>
          <a:bodyPr/>
          <a:lstStyle/>
          <a:p>
            <a:r>
              <a:rPr lang="en-US" dirty="0"/>
              <a:t>Questions/Contact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549BBD-1731-4FA0-80AD-153857565A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9329" y="1436915"/>
            <a:ext cx="10565601" cy="4572000"/>
          </a:xfrm>
        </p:spPr>
        <p:txBody>
          <a:bodyPr numCol="2"/>
          <a:lstStyle/>
          <a:p>
            <a:pPr marL="0" indent="0">
              <a:spcBef>
                <a:spcPts val="0"/>
              </a:spcBef>
              <a:buNone/>
            </a:pPr>
            <a:endParaRPr lang="en-US" b="1" dirty="0"/>
          </a:p>
          <a:p>
            <a:pPr marL="0" indent="0">
              <a:spcBef>
                <a:spcPts val="0"/>
              </a:spcBef>
              <a:buNone/>
            </a:pPr>
            <a:r>
              <a:rPr lang="en-US" b="1" dirty="0"/>
              <a:t>Jim McEachern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Senior Technology Consultant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hlinkClick r:id="rId2"/>
              </a:rPr>
              <a:t>jmceachern@atis.org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b="1" dirty="0"/>
              <a:t>Yvonne Reigle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Director, Strategic Initiatives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hlinkClick r:id="rId3"/>
              </a:rPr>
              <a:t>yreigle@atis.org</a:t>
            </a:r>
            <a:r>
              <a:rPr lang="en-US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AF0725-F9C6-47BA-BF86-9045FABBB59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>
              <a:defRPr/>
            </a:pPr>
            <a:fld id="{379C486E-DB2A-4BE6-BF4D-5CBEF5B8BFFA}" type="slidenum">
              <a:rPr lang="en-US" smtClean="0"/>
              <a:pPr algn="ctr"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931593"/>
      </p:ext>
    </p:extLst>
  </p:cSld>
  <p:clrMapOvr>
    <a:masterClrMapping/>
  </p:clrMapOvr>
</p:sld>
</file>

<file path=ppt/theme/theme1.xml><?xml version="1.0" encoding="utf-8"?>
<a:theme xmlns:a="http://schemas.openxmlformats.org/drawingml/2006/main" name="ATIS Theme (title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57A004CFC26743AB85F522698C86B0" ma:contentTypeVersion="12" ma:contentTypeDescription="Create a new document." ma:contentTypeScope="" ma:versionID="de4491c0cd6dd9e0ba6144446ae10321">
  <xsd:schema xmlns:xsd="http://www.w3.org/2001/XMLSchema" xmlns:xs="http://www.w3.org/2001/XMLSchema" xmlns:p="http://schemas.microsoft.com/office/2006/metadata/properties" xmlns:ns2="42a30eba-9044-4c67-b600-664c6735ae2d" xmlns:ns3="0d272191-4a65-4592-9334-d673c31dd921" targetNamespace="http://schemas.microsoft.com/office/2006/metadata/properties" ma:root="true" ma:fieldsID="a77626da6f91be5ca125a197c4229555" ns2:_="" ns3:_="">
    <xsd:import namespace="42a30eba-9044-4c67-b600-664c6735ae2d"/>
    <xsd:import namespace="0d272191-4a65-4592-9334-d673c31dd92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a30eba-9044-4c67-b600-664c6735ae2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272191-4a65-4592-9334-d673c31dd921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3F83AB4-946A-4791-ADA2-361D55C26469}"/>
</file>

<file path=customXml/itemProps2.xml><?xml version="1.0" encoding="utf-8"?>
<ds:datastoreItem xmlns:ds="http://schemas.openxmlformats.org/officeDocument/2006/customXml" ds:itemID="{FB78A523-9A59-478D-A71E-417B038F4CB9}"/>
</file>

<file path=customXml/itemProps3.xml><?xml version="1.0" encoding="utf-8"?>
<ds:datastoreItem xmlns:ds="http://schemas.openxmlformats.org/officeDocument/2006/customXml" ds:itemID="{69F6331B-FD17-42FB-A5D6-8A3F4FA6EAFD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9094</TotalTime>
  <Words>680</Words>
  <Application>Microsoft Office PowerPoint</Application>
  <PresentationFormat>Widescreen</PresentationFormat>
  <Paragraphs>130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ATIS Theme (title)</vt:lpstr>
      <vt:lpstr>PowerPoint Presentation</vt:lpstr>
      <vt:lpstr>Testbeds Focus Group Context</vt:lpstr>
      <vt:lpstr>Testbed Focus Group – Current Use Cases</vt:lpstr>
      <vt:lpstr>Test Plan Status and Observations</vt:lpstr>
      <vt:lpstr>JIT/ITN Use Case Traceability Matrix</vt:lpstr>
      <vt:lpstr>IP LERG Use Case Traceability Matrix</vt:lpstr>
      <vt:lpstr>STIR/SHAKEN Use Case Traceability Matrix</vt:lpstr>
      <vt:lpstr>Questions/Contact Information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Elaine Jakins</dc:creator>
  <cp:lastModifiedBy>Yvonne Reigle</cp:lastModifiedBy>
  <cp:revision>830</cp:revision>
  <cp:lastPrinted>2016-06-21T20:27:56Z</cp:lastPrinted>
  <dcterms:created xsi:type="dcterms:W3CDTF">2011-09-29T20:53:31Z</dcterms:created>
  <dcterms:modified xsi:type="dcterms:W3CDTF">2017-06-21T19:08:00Z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0x0101007057A004CFC26743AB85F522698C86B0</vt:lpwstr>
  </property>
</Properties>
</file>