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1.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5" r:id="rId2"/>
  </p:sldMasterIdLst>
  <p:notesMasterIdLst>
    <p:notesMasterId r:id="rId15"/>
  </p:notesMasterIdLst>
  <p:handoutMasterIdLst>
    <p:handoutMasterId r:id="rId16"/>
  </p:handoutMasterIdLst>
  <p:sldIdLst>
    <p:sldId id="348" r:id="rId3"/>
    <p:sldId id="412" r:id="rId4"/>
    <p:sldId id="405" r:id="rId5"/>
    <p:sldId id="431" r:id="rId6"/>
    <p:sldId id="429" r:id="rId7"/>
    <p:sldId id="430" r:id="rId8"/>
    <p:sldId id="432" r:id="rId9"/>
    <p:sldId id="421" r:id="rId10"/>
    <p:sldId id="413" r:id="rId11"/>
    <p:sldId id="420" r:id="rId12"/>
    <p:sldId id="426" r:id="rId13"/>
    <p:sldId id="411" r:id="rId14"/>
  </p:sldIdLst>
  <p:sldSz cx="9144000" cy="6858000" type="screen4x3"/>
  <p:notesSz cx="7045325" cy="934561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0D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8774" autoAdjust="0"/>
  </p:normalViewPr>
  <p:slideViewPr>
    <p:cSldViewPr snapToGrid="0" snapToObjects="1">
      <p:cViewPr>
        <p:scale>
          <a:sx n="80" d="100"/>
          <a:sy n="80" d="100"/>
        </p:scale>
        <p:origin x="-1098"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25" d="100"/>
          <a:sy n="125" d="100"/>
        </p:scale>
        <p:origin x="-1278" y="-72"/>
      </p:cViewPr>
      <p:guideLst>
        <p:guide orient="horz" pos="2943"/>
        <p:guide pos="221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2974" cy="467281"/>
          </a:xfrm>
          <a:prstGeom prst="rect">
            <a:avLst/>
          </a:prstGeom>
        </p:spPr>
        <p:txBody>
          <a:bodyPr vert="horz" lIns="93657" tIns="46829" rIns="93657" bIns="4682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90721" y="0"/>
            <a:ext cx="3052974" cy="467281"/>
          </a:xfrm>
          <a:prstGeom prst="rect">
            <a:avLst/>
          </a:prstGeom>
        </p:spPr>
        <p:txBody>
          <a:bodyPr vert="horz" lIns="93657" tIns="46829" rIns="93657" bIns="46829" rtlCol="0"/>
          <a:lstStyle>
            <a:lvl1pPr algn="r" fontAlgn="auto">
              <a:spcBef>
                <a:spcPts val="0"/>
              </a:spcBef>
              <a:spcAft>
                <a:spcPts val="0"/>
              </a:spcAft>
              <a:defRPr sz="1200" smtClean="0">
                <a:latin typeface="+mn-lt"/>
                <a:cs typeface="+mn-cs"/>
              </a:defRPr>
            </a:lvl1pPr>
          </a:lstStyle>
          <a:p>
            <a:pPr>
              <a:defRPr/>
            </a:pPr>
            <a:fld id="{C12D8A1E-D52C-4304-8434-C4E1A2E00059}" type="datetimeFigureOut">
              <a:rPr lang="en-US"/>
              <a:pPr>
                <a:defRPr/>
              </a:pPr>
              <a:t>9/11/2013</a:t>
            </a:fld>
            <a:endParaRPr lang="en-US" dirty="0"/>
          </a:p>
        </p:txBody>
      </p:sp>
      <p:sp>
        <p:nvSpPr>
          <p:cNvPr id="4" name="Footer Placeholder 3"/>
          <p:cNvSpPr>
            <a:spLocks noGrp="1"/>
          </p:cNvSpPr>
          <p:nvPr>
            <p:ph type="ftr" sz="quarter" idx="2"/>
          </p:nvPr>
        </p:nvSpPr>
        <p:spPr>
          <a:xfrm>
            <a:off x="1" y="8876710"/>
            <a:ext cx="3052974" cy="467281"/>
          </a:xfrm>
          <a:prstGeom prst="rect">
            <a:avLst/>
          </a:prstGeom>
        </p:spPr>
        <p:txBody>
          <a:bodyPr vert="horz" lIns="93657" tIns="46829" rIns="93657" bIns="4682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90721" y="8876710"/>
            <a:ext cx="3052974" cy="467281"/>
          </a:xfrm>
          <a:prstGeom prst="rect">
            <a:avLst/>
          </a:prstGeom>
        </p:spPr>
        <p:txBody>
          <a:bodyPr vert="horz" lIns="93657" tIns="46829" rIns="93657" bIns="46829" rtlCol="0" anchor="b"/>
          <a:lstStyle>
            <a:lvl1pPr algn="r" fontAlgn="auto">
              <a:spcBef>
                <a:spcPts val="0"/>
              </a:spcBef>
              <a:spcAft>
                <a:spcPts val="0"/>
              </a:spcAft>
              <a:defRPr sz="1200" smtClean="0">
                <a:latin typeface="+mn-lt"/>
                <a:cs typeface="+mn-cs"/>
              </a:defRPr>
            </a:lvl1pPr>
          </a:lstStyle>
          <a:p>
            <a:pPr>
              <a:defRPr/>
            </a:pPr>
            <a:fld id="{CD5D548D-CE9B-4D8F-AC57-8A9BC0BA492A}" type="slidenum">
              <a:rPr lang="en-US"/>
              <a:pPr>
                <a:defRPr/>
              </a:pPr>
              <a:t>‹#›</a:t>
            </a:fld>
            <a:endParaRPr lang="en-US" dirty="0"/>
          </a:p>
        </p:txBody>
      </p:sp>
    </p:spTree>
    <p:extLst>
      <p:ext uri="{BB962C8B-B14F-4D97-AF65-F5344CB8AC3E}">
        <p14:creationId xmlns:p14="http://schemas.microsoft.com/office/powerpoint/2010/main" val="25819114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2974" cy="467281"/>
          </a:xfrm>
          <a:prstGeom prst="rect">
            <a:avLst/>
          </a:prstGeom>
        </p:spPr>
        <p:txBody>
          <a:bodyPr vert="horz" lIns="93657" tIns="46829" rIns="93657" bIns="4682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90721" y="0"/>
            <a:ext cx="3052974" cy="467281"/>
          </a:xfrm>
          <a:prstGeom prst="rect">
            <a:avLst/>
          </a:prstGeom>
        </p:spPr>
        <p:txBody>
          <a:bodyPr vert="horz" lIns="93657" tIns="46829" rIns="93657" bIns="46829" rtlCol="0"/>
          <a:lstStyle>
            <a:lvl1pPr algn="r" fontAlgn="auto">
              <a:spcBef>
                <a:spcPts val="0"/>
              </a:spcBef>
              <a:spcAft>
                <a:spcPts val="0"/>
              </a:spcAft>
              <a:defRPr sz="1200" smtClean="0">
                <a:latin typeface="+mn-lt"/>
                <a:cs typeface="+mn-cs"/>
              </a:defRPr>
            </a:lvl1pPr>
          </a:lstStyle>
          <a:p>
            <a:pPr>
              <a:defRPr/>
            </a:pPr>
            <a:fld id="{4AD44489-E495-4718-8D9A-86FB8F2139E1}" type="datetimeFigureOut">
              <a:rPr lang="en-US"/>
              <a:pPr>
                <a:defRPr/>
              </a:pPr>
              <a:t>9/11/2013</a:t>
            </a:fld>
            <a:endParaRPr lang="en-US" dirty="0"/>
          </a:p>
        </p:txBody>
      </p:sp>
      <p:sp>
        <p:nvSpPr>
          <p:cNvPr id="4" name="Slide Image Placeholder 3"/>
          <p:cNvSpPr>
            <a:spLocks noGrp="1" noRot="1" noChangeAspect="1"/>
          </p:cNvSpPr>
          <p:nvPr>
            <p:ph type="sldImg" idx="2"/>
          </p:nvPr>
        </p:nvSpPr>
        <p:spPr>
          <a:xfrm>
            <a:off x="1185863" y="700088"/>
            <a:ext cx="4673600" cy="3505200"/>
          </a:xfrm>
          <a:prstGeom prst="rect">
            <a:avLst/>
          </a:prstGeom>
          <a:noFill/>
          <a:ln w="12700">
            <a:solidFill>
              <a:prstClr val="black"/>
            </a:solidFill>
          </a:ln>
        </p:spPr>
        <p:txBody>
          <a:bodyPr vert="horz" lIns="93657" tIns="46829" rIns="93657" bIns="46829" rtlCol="0" anchor="ctr"/>
          <a:lstStyle/>
          <a:p>
            <a:pPr lvl="0"/>
            <a:endParaRPr lang="en-US" noProof="0" dirty="0"/>
          </a:p>
        </p:txBody>
      </p:sp>
      <p:sp>
        <p:nvSpPr>
          <p:cNvPr id="5" name="Notes Placeholder 4"/>
          <p:cNvSpPr>
            <a:spLocks noGrp="1"/>
          </p:cNvSpPr>
          <p:nvPr>
            <p:ph type="body" sz="quarter" idx="3"/>
          </p:nvPr>
        </p:nvSpPr>
        <p:spPr>
          <a:xfrm>
            <a:off x="704533" y="4439167"/>
            <a:ext cx="5636260" cy="4205526"/>
          </a:xfrm>
          <a:prstGeom prst="rect">
            <a:avLst/>
          </a:prstGeom>
        </p:spPr>
        <p:txBody>
          <a:bodyPr vert="horz" lIns="93657" tIns="46829" rIns="93657" bIns="4682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76710"/>
            <a:ext cx="3052974" cy="467281"/>
          </a:xfrm>
          <a:prstGeom prst="rect">
            <a:avLst/>
          </a:prstGeom>
        </p:spPr>
        <p:txBody>
          <a:bodyPr vert="horz" lIns="93657" tIns="46829" rIns="93657" bIns="4682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90721" y="8876710"/>
            <a:ext cx="3052974" cy="467281"/>
          </a:xfrm>
          <a:prstGeom prst="rect">
            <a:avLst/>
          </a:prstGeom>
        </p:spPr>
        <p:txBody>
          <a:bodyPr vert="horz" lIns="93657" tIns="46829" rIns="93657" bIns="46829" rtlCol="0" anchor="b"/>
          <a:lstStyle>
            <a:lvl1pPr algn="r" fontAlgn="auto">
              <a:spcBef>
                <a:spcPts val="0"/>
              </a:spcBef>
              <a:spcAft>
                <a:spcPts val="0"/>
              </a:spcAft>
              <a:defRPr sz="1200" smtClean="0">
                <a:latin typeface="+mn-lt"/>
                <a:cs typeface="+mn-cs"/>
              </a:defRPr>
            </a:lvl1pPr>
          </a:lstStyle>
          <a:p>
            <a:pPr>
              <a:defRPr/>
            </a:pPr>
            <a:fld id="{CCFAB296-A647-4183-9CB4-02D9028B8B73}" type="slidenum">
              <a:rPr lang="en-US"/>
              <a:pPr>
                <a:defRPr/>
              </a:pPr>
              <a:t>‹#›</a:t>
            </a:fld>
            <a:endParaRPr lang="en-US" dirty="0"/>
          </a:p>
        </p:txBody>
      </p:sp>
    </p:spTree>
    <p:extLst>
      <p:ext uri="{BB962C8B-B14F-4D97-AF65-F5344CB8AC3E}">
        <p14:creationId xmlns:p14="http://schemas.microsoft.com/office/powerpoint/2010/main" val="847502629"/>
      </p:ext>
    </p:extLst>
  </p:cSld>
  <p:clrMap bg1="lt1" tx1="dk1" bg2="lt2" tx2="dk2" accent1="accent1" accent2="accent2" accent3="accent3" accent4="accent4" accent5="accent5" accent6="accent6" hlink="hlink" folHlink="folHlink"/>
  <p:hf sldNum="0"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339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2759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2759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2759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275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1989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sp>
        <p:nvSpPr>
          <p:cNvPr id="5" name="Content Placeholder 2"/>
          <p:cNvSpPr>
            <a:spLocks noGrp="1"/>
          </p:cNvSpPr>
          <p:nvPr>
            <p:ph idx="1"/>
          </p:nvPr>
        </p:nvSpPr>
        <p:spPr>
          <a:xfrm>
            <a:off x="457200" y="1351128"/>
            <a:ext cx="8229600"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1742258"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INC Report to</a:t>
            </a:r>
            <a:r>
              <a:rPr lang="en-US" sz="1100" baseline="0" dirty="0" smtClean="0">
                <a:solidFill>
                  <a:schemeClr val="tx1"/>
                </a:solidFill>
                <a:latin typeface="Calibri" pitchFamily="34" charset="0"/>
              </a:rPr>
              <a:t> the NANC</a:t>
            </a:r>
          </a:p>
          <a:p>
            <a:pPr>
              <a:defRPr/>
            </a:pPr>
            <a:r>
              <a:rPr lang="en-US" sz="1100" baseline="0" dirty="0" smtClean="0">
                <a:solidFill>
                  <a:schemeClr val="tx1"/>
                </a:solidFill>
                <a:latin typeface="Calibri" pitchFamily="34" charset="0"/>
              </a:rPr>
              <a:t>September 18, 2013</a:t>
            </a:r>
            <a:endParaRPr lang="en-US" sz="1100" dirty="0">
              <a:solidFill>
                <a:schemeClr val="tx1"/>
              </a:solidFill>
              <a:latin typeface="Calibri" pitchFamily="34" charset="0"/>
            </a:endParaRPr>
          </a:p>
        </p:txBody>
      </p:sp>
      <p:sp>
        <p:nvSpPr>
          <p:cNvPr id="3" name="TextBox 2"/>
          <p:cNvSpPr txBox="1"/>
          <p:nvPr userDrawn="1"/>
        </p:nvSpPr>
        <p:spPr>
          <a:xfrm>
            <a:off x="7356142" y="6522879"/>
            <a:ext cx="545911" cy="261610"/>
          </a:xfrm>
          <a:prstGeom prst="rect">
            <a:avLst/>
          </a:prstGeom>
          <a:noFill/>
        </p:spPr>
        <p:txBody>
          <a:bodyPr wrap="square" rtlCol="0">
            <a:spAutoFit/>
          </a:bodyPr>
          <a:lstStyle/>
          <a:p>
            <a:fld id="{5073725F-2222-4A28-97B7-D6FE95FEBEE4}" type="slidenum">
              <a:rPr lang="en-US" sz="1100" kern="1200" smtClean="0">
                <a:solidFill>
                  <a:schemeClr val="tx1"/>
                </a:solidFill>
                <a:latin typeface="Calibri" pitchFamily="34" charset="0"/>
                <a:ea typeface="+mn-ea"/>
                <a:cs typeface="Arial" charset="0"/>
              </a:rPr>
              <a:t>‹#›</a:t>
            </a:fld>
            <a:endParaRPr lang="en-US" sz="1100" kern="1200" dirty="0">
              <a:solidFill>
                <a:schemeClr val="tx1"/>
              </a:solidFill>
              <a:latin typeface="Calibri" pitchFamily="34" charset="0"/>
              <a:ea typeface="+mn-ea"/>
              <a:cs typeface="Arial" charset="0"/>
            </a:endParaRPr>
          </a:p>
        </p:txBody>
      </p:sp>
    </p:spTree>
    <p:extLst>
      <p:ext uri="{BB962C8B-B14F-4D97-AF65-F5344CB8AC3E}">
        <p14:creationId xmlns:p14="http://schemas.microsoft.com/office/powerpoint/2010/main" val="8923852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aphicFrame>
        <p:nvGraphicFramePr>
          <p:cNvPr id="4" name="Object 8"/>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149" name="Image" r:id="rId3" imgW="21028571" imgH="14628571" progId="">
                  <p:embed/>
                </p:oleObj>
              </mc:Choice>
              <mc:Fallback>
                <p:oleObj name="Image" r:id="rId3" imgW="21028571" imgH="14628571" progId="">
                  <p:embed/>
                  <p:pic>
                    <p:nvPicPr>
                      <p:cNvPr id="0" name="Picture 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Rectangle 3"/>
          <p:cNvSpPr>
            <a:spLocks noGrp="1" noChangeArrowheads="1"/>
          </p:cNvSpPr>
          <p:nvPr>
            <p:ph type="ctrTitle"/>
          </p:nvPr>
        </p:nvSpPr>
        <p:spPr>
          <a:xfrm>
            <a:off x="685800" y="1295400"/>
            <a:ext cx="7772400" cy="1470025"/>
          </a:xfrm>
          <a:prstGeom prst="rect">
            <a:avLst/>
          </a:prstGeom>
        </p:spPr>
        <p:txBody>
          <a:bodyPr/>
          <a:lstStyle>
            <a:lvl1pPr algn="ctr">
              <a:defRPr sz="3200" b="1">
                <a:effectLst>
                  <a:outerShdw blurRad="38100" dist="38100" dir="2700000" algn="tl">
                    <a:srgbClr val="C0C0C0"/>
                  </a:outerShdw>
                </a:effectLst>
              </a:defRPr>
            </a:lvl1pPr>
          </a:lstStyle>
          <a:p>
            <a:pPr lvl="0"/>
            <a:r>
              <a:rPr lang="en-US" noProof="0" smtClean="0"/>
              <a:t>Click to edit Master title style</a:t>
            </a:r>
          </a:p>
        </p:txBody>
      </p:sp>
      <p:sp>
        <p:nvSpPr>
          <p:cNvPr id="4100" name="Rectangle 4"/>
          <p:cNvSpPr>
            <a:spLocks noGrp="1" noChangeArrowheads="1"/>
          </p:cNvSpPr>
          <p:nvPr>
            <p:ph type="subTitle" idx="1"/>
          </p:nvPr>
        </p:nvSpPr>
        <p:spPr>
          <a:xfrm>
            <a:off x="1371600" y="3124200"/>
            <a:ext cx="6400800" cy="2286000"/>
          </a:xfrm>
          <a:prstGeom prst="rect">
            <a:avLst/>
          </a:prstGeom>
        </p:spPr>
        <p:txBody>
          <a:bodyPr/>
          <a:lstStyle>
            <a:lvl1pPr marL="0" indent="0" algn="ctr">
              <a:buFontTx/>
              <a:buNone/>
              <a:defRPr sz="2400"/>
            </a:lvl1pPr>
          </a:lstStyle>
          <a:p>
            <a:pPr lvl="0"/>
            <a:r>
              <a:rPr lang="en-US" noProof="0" smtClean="0"/>
              <a:t>Click to edit Master subtitle style</a:t>
            </a:r>
          </a:p>
        </p:txBody>
      </p:sp>
    </p:spTree>
    <p:extLst>
      <p:ext uri="{BB962C8B-B14F-4D97-AF65-F5344CB8AC3E}">
        <p14:creationId xmlns:p14="http://schemas.microsoft.com/office/powerpoint/2010/main" val="2879512583"/>
      </p:ext>
    </p:extLst>
  </p:cSld>
  <p:clrMapOvr>
    <a:masterClrMapping/>
  </p:clrMapOvr>
  <p:transition advClick="0" advTm="30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987972"/>
            <a:ext cx="8544910" cy="738348"/>
          </a:xfrm>
          <a:prstGeom prst="rect">
            <a:avLst/>
          </a:prstGeom>
        </p:spPr>
        <p:txBody>
          <a:bodyPr/>
          <a:lstStyle>
            <a:lvl1pPr algn="l">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04800" y="1752600"/>
            <a:ext cx="8544910" cy="4511566"/>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63611872"/>
      </p:ext>
    </p:extLst>
  </p:cSld>
  <p:clrMapOvr>
    <a:masterClrMapping/>
  </p:clrMapOvr>
  <p:transition advClick="0" advTm="3000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6" descr="PPT Image5f.jpg"/>
          <p:cNvPicPr preferRelativeResize="0">
            <a:picLocks/>
          </p:cNvPicPr>
          <p:nvPr/>
        </p:nvPicPr>
        <p:blipFill>
          <a:blip r:embed="rId3"/>
          <a:srcRect t="8176" b="8531"/>
          <a:stretch>
            <a:fillRect/>
          </a:stretch>
        </p:blipFill>
        <p:spPr bwMode="auto">
          <a:xfrm>
            <a:off x="0" y="6416534"/>
            <a:ext cx="9144000" cy="457200"/>
          </a:xfrm>
          <a:prstGeom prst="rect">
            <a:avLst/>
          </a:prstGeom>
          <a:noFill/>
          <a:ln w="9525">
            <a:noFill/>
            <a:miter lim="800000"/>
            <a:headEnd/>
            <a:tailEnd/>
          </a:ln>
        </p:spPr>
      </p:pic>
      <p:pic>
        <p:nvPicPr>
          <p:cNvPr id="1029" name="Picture 7" descr="ATIS LOGO.png"/>
          <p:cNvPicPr>
            <a:picLocks noChangeAspect="1"/>
          </p:cNvPicPr>
          <p:nvPr/>
        </p:nvPicPr>
        <p:blipFill>
          <a:blip r:embed="rId4"/>
          <a:srcRect/>
          <a:stretch>
            <a:fillRect/>
          </a:stretch>
        </p:blipFill>
        <p:spPr bwMode="auto">
          <a:xfrm>
            <a:off x="482737" y="6456688"/>
            <a:ext cx="961770" cy="365760"/>
          </a:xfrm>
          <a:prstGeom prst="rect">
            <a:avLst/>
          </a:prstGeom>
          <a:noFill/>
          <a:ln w="9525">
            <a:noFill/>
            <a:miter lim="800000"/>
            <a:headEnd/>
            <a:tailEnd/>
          </a:ln>
        </p:spPr>
      </p:pic>
      <p:sp>
        <p:nvSpPr>
          <p:cNvPr id="13" name="Rectangle 12"/>
          <p:cNvSpPr/>
          <p:nvPr/>
        </p:nvSpPr>
        <p:spPr>
          <a:xfrm>
            <a:off x="8977176" y="6414947"/>
            <a:ext cx="171450" cy="45720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4" name="Straight Connector 13"/>
          <p:cNvCxnSpPr/>
          <p:nvPr/>
        </p:nvCxnSpPr>
        <p:spPr>
          <a:xfrm rot="10800000">
            <a:off x="0" y="6405313"/>
            <a:ext cx="9144000" cy="1587"/>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dt="0"/>
  <p:txStyles>
    <p:titleStyle>
      <a:lvl1pPr algn="l" defTabSz="457200" rtl="0" eaLnBrk="1" fontAlgn="base" hangingPunct="1">
        <a:spcBef>
          <a:spcPct val="0"/>
        </a:spcBef>
        <a:spcAft>
          <a:spcPct val="0"/>
        </a:spcAft>
        <a:defRPr sz="2800" b="1" kern="1200">
          <a:solidFill>
            <a:schemeClr val="tx1"/>
          </a:solidFill>
          <a:latin typeface="Helvetica Neue"/>
          <a:ea typeface="Helvetica Neue"/>
          <a:cs typeface="Helvetica Neue"/>
        </a:defRPr>
      </a:lvl1pPr>
      <a:lvl2pPr algn="l" defTabSz="457200" rtl="0" eaLnBrk="1" fontAlgn="base" hangingPunct="1">
        <a:spcBef>
          <a:spcPct val="0"/>
        </a:spcBef>
        <a:spcAft>
          <a:spcPct val="0"/>
        </a:spcAft>
        <a:defRPr sz="2800" b="1">
          <a:solidFill>
            <a:schemeClr val="tx1"/>
          </a:solidFill>
          <a:latin typeface="Helvetica Neue"/>
          <a:ea typeface="Helvetica Neue"/>
          <a:cs typeface="Helvetica Neue"/>
        </a:defRPr>
      </a:lvl2pPr>
      <a:lvl3pPr algn="l" defTabSz="457200" rtl="0" eaLnBrk="1" fontAlgn="base" hangingPunct="1">
        <a:spcBef>
          <a:spcPct val="0"/>
        </a:spcBef>
        <a:spcAft>
          <a:spcPct val="0"/>
        </a:spcAft>
        <a:defRPr sz="2800" b="1">
          <a:solidFill>
            <a:schemeClr val="tx1"/>
          </a:solidFill>
          <a:latin typeface="Helvetica Neue"/>
          <a:ea typeface="Helvetica Neue"/>
          <a:cs typeface="Helvetica Neue"/>
        </a:defRPr>
      </a:lvl3pPr>
      <a:lvl4pPr algn="l" defTabSz="457200" rtl="0" eaLnBrk="1" fontAlgn="base" hangingPunct="1">
        <a:spcBef>
          <a:spcPct val="0"/>
        </a:spcBef>
        <a:spcAft>
          <a:spcPct val="0"/>
        </a:spcAft>
        <a:defRPr sz="2800" b="1">
          <a:solidFill>
            <a:schemeClr val="tx1"/>
          </a:solidFill>
          <a:latin typeface="Helvetica Neue"/>
          <a:ea typeface="Helvetica Neue"/>
          <a:cs typeface="Helvetica Neue"/>
        </a:defRPr>
      </a:lvl4pPr>
      <a:lvl5pPr algn="l" defTabSz="457200" rtl="0" eaLnBrk="1" fontAlgn="base" hangingPunct="1">
        <a:spcBef>
          <a:spcPct val="0"/>
        </a:spcBef>
        <a:spcAft>
          <a:spcPct val="0"/>
        </a:spcAft>
        <a:defRPr sz="2800" b="1">
          <a:solidFill>
            <a:schemeClr val="tx1"/>
          </a:solidFill>
          <a:latin typeface="Helvetica Neue"/>
          <a:ea typeface="Helvetica Neue"/>
          <a:cs typeface="Helvetica Neue"/>
        </a:defRPr>
      </a:lvl5pPr>
      <a:lvl6pPr marL="457200" algn="l" defTabSz="457200" rtl="0" eaLnBrk="1" fontAlgn="base" hangingPunct="1">
        <a:spcBef>
          <a:spcPct val="0"/>
        </a:spcBef>
        <a:spcAft>
          <a:spcPct val="0"/>
        </a:spcAft>
        <a:defRPr sz="2800" b="1">
          <a:solidFill>
            <a:schemeClr val="tx1"/>
          </a:solidFill>
          <a:latin typeface="Helvetica Neue"/>
          <a:ea typeface="Helvetica Neue"/>
          <a:cs typeface="Helvetica Neue"/>
        </a:defRPr>
      </a:lvl6pPr>
      <a:lvl7pPr marL="914400" algn="l" defTabSz="457200" rtl="0" eaLnBrk="1" fontAlgn="base" hangingPunct="1">
        <a:spcBef>
          <a:spcPct val="0"/>
        </a:spcBef>
        <a:spcAft>
          <a:spcPct val="0"/>
        </a:spcAft>
        <a:defRPr sz="2800" b="1">
          <a:solidFill>
            <a:schemeClr val="tx1"/>
          </a:solidFill>
          <a:latin typeface="Helvetica Neue"/>
          <a:ea typeface="Helvetica Neue"/>
          <a:cs typeface="Helvetica Neue"/>
        </a:defRPr>
      </a:lvl7pPr>
      <a:lvl8pPr marL="1371600" algn="l" defTabSz="457200" rtl="0" eaLnBrk="1" fontAlgn="base" hangingPunct="1">
        <a:spcBef>
          <a:spcPct val="0"/>
        </a:spcBef>
        <a:spcAft>
          <a:spcPct val="0"/>
        </a:spcAft>
        <a:defRPr sz="2800" b="1">
          <a:solidFill>
            <a:schemeClr val="tx1"/>
          </a:solidFill>
          <a:latin typeface="Helvetica Neue"/>
          <a:ea typeface="Helvetica Neue"/>
          <a:cs typeface="Helvetica Neue"/>
        </a:defRPr>
      </a:lvl8pPr>
      <a:lvl9pPr marL="1828800" algn="l" defTabSz="457200" rtl="0" eaLnBrk="1" fontAlgn="base" hangingPunct="1">
        <a:spcBef>
          <a:spcPct val="0"/>
        </a:spcBef>
        <a:spcAft>
          <a:spcPct val="0"/>
        </a:spcAft>
        <a:defRPr sz="2800" b="1">
          <a:solidFill>
            <a:schemeClr val="tx1"/>
          </a:solidFill>
          <a:latin typeface="Helvetica Neue"/>
          <a:ea typeface="Helvetica Neue"/>
          <a:cs typeface="Helvetica Neue"/>
        </a:defRPr>
      </a:lvl9pPr>
    </p:titleStyle>
    <p:bodyStyle>
      <a:lvl1pPr marL="342900" indent="-342900" algn="l" defTabSz="457200" rtl="0" eaLnBrk="1" fontAlgn="base" hangingPunct="1">
        <a:spcBef>
          <a:spcPct val="20000"/>
        </a:spcBef>
        <a:spcAft>
          <a:spcPct val="0"/>
        </a:spcAft>
        <a:buFont typeface="Arial" pitchFamily="34" charset="0"/>
        <a:buChar char="•"/>
        <a:defRPr sz="2400" kern="1200">
          <a:solidFill>
            <a:schemeClr val="tx1"/>
          </a:solidFill>
          <a:latin typeface="Helvetica Neue"/>
          <a:ea typeface="Helvetica Neue"/>
          <a:cs typeface="Helvetica Neue"/>
        </a:defRPr>
      </a:lvl1pPr>
      <a:lvl2pPr marL="742950" indent="-28575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2pPr>
      <a:lvl3pPr marL="11430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3pPr>
      <a:lvl4pPr marL="16002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4pPr>
      <a:lvl5pPr marL="20574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6" descr="PPT Image5e.jpg"/>
          <p:cNvPicPr>
            <a:picLocks noChangeAspect="1"/>
          </p:cNvPicPr>
          <p:nvPr/>
        </p:nvPicPr>
        <p:blipFill>
          <a:blip r:embed="rId5"/>
          <a:srcRect/>
          <a:stretch>
            <a:fillRect/>
          </a:stretch>
        </p:blipFill>
        <p:spPr bwMode="auto">
          <a:xfrm>
            <a:off x="0" y="0"/>
            <a:ext cx="9144000" cy="6858000"/>
          </a:xfrm>
          <a:prstGeom prst="rect">
            <a:avLst/>
          </a:prstGeom>
          <a:noFill/>
          <a:ln w="9525">
            <a:noFill/>
            <a:miter lim="800000"/>
            <a:headEnd/>
            <a:tailEnd/>
          </a:ln>
        </p:spPr>
      </p:pic>
      <p:pic>
        <p:nvPicPr>
          <p:cNvPr id="6148" name="Picture 10" descr="ATIS LOGO.png"/>
          <p:cNvPicPr>
            <a:picLocks noChangeAspect="1"/>
          </p:cNvPicPr>
          <p:nvPr/>
        </p:nvPicPr>
        <p:blipFill>
          <a:blip r:embed="rId6"/>
          <a:srcRect/>
          <a:stretch>
            <a:fillRect/>
          </a:stretch>
        </p:blipFill>
        <p:spPr bwMode="auto">
          <a:xfrm>
            <a:off x="426978" y="355544"/>
            <a:ext cx="1676400" cy="638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81" r:id="rId2"/>
    <p:sldLayoutId id="2147483682" r:id="rId3"/>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atis.org/inc/index.asp" TargetMode="External"/><Relationship Id="rId7" Type="http://schemas.openxmlformats.org/officeDocument/2006/relationships/hyperlink" Target="http://www.atis.org/inc/incguides.asp"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atis.org/inc/mtgs_current.asp" TargetMode="External"/><Relationship Id="rId5" Type="http://schemas.openxmlformats.org/officeDocument/2006/relationships/hyperlink" Target="http://www.atis.org/inc/incissue.asp" TargetMode="External"/><Relationship Id="rId4" Type="http://schemas.openxmlformats.org/officeDocument/2006/relationships/hyperlink" Target="http://www.atis.org/inc/calendar.a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atis.org/membership/become.asp" TargetMode="External"/><Relationship Id="rId2" Type="http://schemas.openxmlformats.org/officeDocument/2006/relationships/hyperlink" Target="http://www.atis.org/inc/calendar.asp" TargetMode="External"/><Relationship Id="rId1" Type="http://schemas.openxmlformats.org/officeDocument/2006/relationships/slideLayout" Target="../slideLayouts/slideLayout1.xml"/><Relationship Id="rId4" Type="http://schemas.openxmlformats.org/officeDocument/2006/relationships/hyperlink" Target="http://www.atis.org/legal/OP.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5772" y="1190445"/>
            <a:ext cx="6268676" cy="2579297"/>
          </a:xfrm>
          <a:prstGeom prst="rect">
            <a:avLst/>
          </a:prstGeom>
        </p:spPr>
        <p:txBody>
          <a:bodyPr wrap="square" anchor="b"/>
          <a:lstStyle>
            <a:lvl1pPr algn="l" defTabSz="457200" rtl="0" fontAlgn="base">
              <a:spcBef>
                <a:spcPct val="0"/>
              </a:spcBef>
              <a:spcAft>
                <a:spcPct val="0"/>
              </a:spcAft>
              <a:defRPr sz="3000" b="1" kern="1200" baseline="0">
                <a:solidFill>
                  <a:schemeClr val="tx1"/>
                </a:solidFill>
                <a:latin typeface="Arial" pitchFamily="34" charset="0"/>
                <a:ea typeface="+mj-ea"/>
                <a:cs typeface="Arial"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4000" dirty="0"/>
              <a:t>Industry Numbering Committee (INC) Report to the NANC</a:t>
            </a:r>
          </a:p>
        </p:txBody>
      </p:sp>
      <p:sp>
        <p:nvSpPr>
          <p:cNvPr id="6" name="Subtitle 2"/>
          <p:cNvSpPr txBox="1">
            <a:spLocks/>
          </p:cNvSpPr>
          <p:nvPr/>
        </p:nvSpPr>
        <p:spPr>
          <a:xfrm>
            <a:off x="145771" y="3976764"/>
            <a:ext cx="5925420" cy="1785861"/>
          </a:xfrm>
          <a:prstGeom prst="rect">
            <a:avLst/>
          </a:prstGeom>
        </p:spPr>
        <p:txBody>
          <a:bodyPr>
            <a:noAutofit/>
          </a:bodyPr>
          <a:lstStyle/>
          <a:p>
            <a:pPr marL="4763">
              <a:lnSpc>
                <a:spcPts val="2400"/>
              </a:lnSpc>
              <a:spcBef>
                <a:spcPct val="20000"/>
              </a:spcBef>
            </a:pPr>
            <a:r>
              <a:rPr lang="en-US" sz="2400" b="1" dirty="0">
                <a:solidFill>
                  <a:schemeClr val="accent6">
                    <a:lumMod val="75000"/>
                  </a:schemeClr>
                </a:solidFill>
              </a:rPr>
              <a:t>Dyan Adams, INC Co-Chair</a:t>
            </a:r>
          </a:p>
          <a:p>
            <a:pPr marL="4763">
              <a:lnSpc>
                <a:spcPts val="2400"/>
              </a:lnSpc>
              <a:spcBef>
                <a:spcPct val="20000"/>
              </a:spcBef>
            </a:pPr>
            <a:r>
              <a:rPr lang="en-US" sz="2400" b="1" dirty="0" smtClean="0">
                <a:solidFill>
                  <a:schemeClr val="accent6">
                    <a:lumMod val="75000"/>
                  </a:schemeClr>
                </a:solidFill>
              </a:rPr>
              <a:t>Shaunna Forshee, </a:t>
            </a:r>
            <a:r>
              <a:rPr lang="en-US" sz="2400" b="1" dirty="0">
                <a:solidFill>
                  <a:schemeClr val="accent6">
                    <a:lumMod val="75000"/>
                  </a:schemeClr>
                </a:solidFill>
              </a:rPr>
              <a:t>INC </a:t>
            </a:r>
            <a:r>
              <a:rPr lang="en-US" sz="2400" b="1" dirty="0" smtClean="0">
                <a:solidFill>
                  <a:schemeClr val="accent6">
                    <a:lumMod val="75000"/>
                  </a:schemeClr>
                </a:solidFill>
              </a:rPr>
              <a:t>Co-Chair   </a:t>
            </a:r>
            <a:endParaRPr lang="en-US" sz="2400" b="1" dirty="0">
              <a:solidFill>
                <a:schemeClr val="accent6">
                  <a:lumMod val="75000"/>
                </a:schemeClr>
              </a:solidFill>
            </a:endParaRPr>
          </a:p>
          <a:p>
            <a:endParaRPr lang="en-US" sz="2400" i="1" dirty="0"/>
          </a:p>
          <a:p>
            <a:r>
              <a:rPr lang="en-US" sz="2400" i="1" smtClean="0"/>
              <a:t>September 18, </a:t>
            </a:r>
            <a:r>
              <a:rPr lang="en-US" sz="2400" i="1" dirty="0" smtClean="0"/>
              <a:t>2013</a:t>
            </a:r>
            <a:endParaRPr lang="en-US" sz="2400" i="1" dirty="0"/>
          </a:p>
          <a:p>
            <a:endParaRPr lang="en-US" sz="2400" dirty="0" smtClean="0"/>
          </a:p>
          <a:p>
            <a:endParaRPr lang="en-US" sz="2400" dirty="0"/>
          </a:p>
          <a:p>
            <a:pPr marL="4763" lvl="1">
              <a:spcBef>
                <a:spcPct val="20000"/>
              </a:spcBef>
              <a:buFont typeface="Arial" charset="0"/>
              <a:buNone/>
            </a:pPr>
            <a:r>
              <a:rPr lang="en-US" sz="2400" i="1" dirty="0" smtClean="0">
                <a:solidFill>
                  <a:srgbClr val="000000"/>
                </a:solidFill>
                <a:latin typeface="Arial" pitchFamily="34" charset="0"/>
                <a:cs typeface="Arial" pitchFamily="34" charset="0"/>
              </a:rPr>
              <a:t> </a:t>
            </a:r>
            <a:endParaRPr lang="en-US" sz="2400" i="1" dirty="0">
              <a:solidFill>
                <a:srgbClr val="000000"/>
              </a:solidFill>
              <a:latin typeface="Arial" pitchFamily="34" charset="0"/>
              <a:cs typeface="Arial" pitchFamily="34" charset="0"/>
            </a:endParaRPr>
          </a:p>
        </p:txBody>
      </p:sp>
      <p:grpSp>
        <p:nvGrpSpPr>
          <p:cNvPr id="7" name="Group 6"/>
          <p:cNvGrpSpPr/>
          <p:nvPr/>
        </p:nvGrpSpPr>
        <p:grpSpPr>
          <a:xfrm>
            <a:off x="0" y="3709692"/>
            <a:ext cx="9144000" cy="45719"/>
            <a:chOff x="0" y="3711105"/>
            <a:chExt cx="9144000" cy="45719"/>
          </a:xfrm>
        </p:grpSpPr>
        <p:cxnSp>
          <p:nvCxnSpPr>
            <p:cNvPr id="8" name="Straight Connector 7"/>
            <p:cNvCxnSpPr/>
            <p:nvPr/>
          </p:nvCxnSpPr>
          <p:spPr>
            <a:xfrm>
              <a:off x="0" y="375141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8169942" y="3711105"/>
              <a:ext cx="974058"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47309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200" b="1" dirty="0" smtClean="0"/>
              <a:t>Issues in Initial Closure</a:t>
            </a:r>
          </a:p>
        </p:txBody>
      </p:sp>
      <p:sp>
        <p:nvSpPr>
          <p:cNvPr id="8196" name="Rectangle 3"/>
          <p:cNvSpPr>
            <a:spLocks noGrp="1" noChangeArrowheads="1"/>
          </p:cNvSpPr>
          <p:nvPr>
            <p:ph idx="1"/>
          </p:nvPr>
        </p:nvSpPr>
        <p:spPr/>
        <p:txBody>
          <a:bodyPr/>
          <a:lstStyle/>
          <a:p>
            <a:r>
              <a:rPr lang="en-US" dirty="0" smtClean="0"/>
              <a:t>Issue </a:t>
            </a:r>
            <a:r>
              <a:rPr lang="en-US" dirty="0"/>
              <a:t>740, Allow pooled NXXs with ports to be returned via PAS (when there are blocks assigned to other SPs) </a:t>
            </a:r>
          </a:p>
          <a:p>
            <a:r>
              <a:rPr lang="en-US" dirty="0"/>
              <a:t>Issue 758, Move the 550 NPA from the General Purpose Category to Set Aside for Future Non-Geographic 5XX-NXX Use</a:t>
            </a:r>
          </a:p>
          <a:p>
            <a:r>
              <a:rPr lang="en-US" dirty="0"/>
              <a:t>Issue 760, Add Clarifications to NPA Relief Planning Guidelines for Interested Party Terms and for Determining Consensus</a:t>
            </a:r>
          </a:p>
          <a:p>
            <a:r>
              <a:rPr lang="en-US" dirty="0"/>
              <a:t>Issue 761, Updates to the PAR regarding pooling related issues in Initial Closure</a:t>
            </a:r>
          </a:p>
          <a:p>
            <a:pPr lvl="0"/>
            <a:endParaRPr lang="en-US" sz="2800" dirty="0"/>
          </a:p>
        </p:txBody>
      </p:sp>
    </p:spTree>
    <p:extLst>
      <p:ext uri="{BB962C8B-B14F-4D97-AF65-F5344CB8AC3E}">
        <p14:creationId xmlns:p14="http://schemas.microsoft.com/office/powerpoint/2010/main" val="3133225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200" b="1" dirty="0" smtClean="0"/>
              <a:t>Issues in Final Closure</a:t>
            </a:r>
          </a:p>
        </p:txBody>
      </p:sp>
      <p:sp>
        <p:nvSpPr>
          <p:cNvPr id="8196" name="Rectangle 3"/>
          <p:cNvSpPr>
            <a:spLocks noGrp="1" noChangeArrowheads="1"/>
          </p:cNvSpPr>
          <p:nvPr>
            <p:ph idx="1"/>
          </p:nvPr>
        </p:nvSpPr>
        <p:spPr/>
        <p:txBody>
          <a:bodyPr/>
          <a:lstStyle/>
          <a:p>
            <a:r>
              <a:rPr lang="en-US" dirty="0"/>
              <a:t>Issue </a:t>
            </a:r>
            <a:r>
              <a:rPr lang="en-US" dirty="0" smtClean="0"/>
              <a:t>756, </a:t>
            </a:r>
            <a:r>
              <a:rPr lang="en-US" dirty="0"/>
              <a:t>Change the title of the annual RNA report in Section 5 to the “p-ANI Activity and Exhaust Report”</a:t>
            </a:r>
            <a:endParaRPr lang="en-US" sz="2800" dirty="0"/>
          </a:p>
        </p:txBody>
      </p:sp>
    </p:spTree>
    <p:extLst>
      <p:ext uri="{BB962C8B-B14F-4D97-AF65-F5344CB8AC3E}">
        <p14:creationId xmlns:p14="http://schemas.microsoft.com/office/powerpoint/2010/main" val="942997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smtClean="0"/>
              <a:t>Relevant INC Web Pages</a:t>
            </a:r>
          </a:p>
        </p:txBody>
      </p:sp>
      <p:sp>
        <p:nvSpPr>
          <p:cNvPr id="10244" name="Rectangle 3"/>
          <p:cNvSpPr>
            <a:spLocks noGrp="1" noChangeArrowheads="1"/>
          </p:cNvSpPr>
          <p:nvPr>
            <p:ph idx="1"/>
          </p:nvPr>
        </p:nvSpPr>
        <p:spPr/>
        <p:txBody>
          <a:bodyPr>
            <a:normAutofit fontScale="92500" lnSpcReduction="10000"/>
          </a:bodyPr>
          <a:lstStyle/>
          <a:p>
            <a:r>
              <a:rPr lang="en-US" dirty="0" smtClean="0"/>
              <a:t>INC Homepage (front page to all INC links):  	</a:t>
            </a:r>
            <a:r>
              <a:rPr lang="en-US" dirty="0" smtClean="0">
                <a:hlinkClick r:id="rId3"/>
              </a:rPr>
              <a:t>http://www.atis.org/inc/index.asp</a:t>
            </a:r>
            <a:endParaRPr lang="en-US" dirty="0" smtClean="0"/>
          </a:p>
          <a:p>
            <a:r>
              <a:rPr lang="en-US" dirty="0" smtClean="0"/>
              <a:t>INC Upcoming Meetings (meeting logistics/agendas): 	</a:t>
            </a:r>
            <a:r>
              <a:rPr lang="en-US" dirty="0" smtClean="0">
                <a:hlinkClick r:id="rId4"/>
              </a:rPr>
              <a:t>http://www.atis.org/inc/calendar.asp</a:t>
            </a:r>
            <a:endParaRPr lang="en-US" dirty="0" smtClean="0"/>
          </a:p>
          <a:p>
            <a:r>
              <a:rPr lang="en-US" dirty="0" smtClean="0"/>
              <a:t>INC Issues (historical and active): 	</a:t>
            </a:r>
            <a:r>
              <a:rPr lang="en-US" dirty="0" smtClean="0">
                <a:hlinkClick r:id="rId5"/>
              </a:rPr>
              <a:t>http://www.atis.org/inc/incissue.asp</a:t>
            </a:r>
            <a:endParaRPr lang="en-US" dirty="0" smtClean="0"/>
          </a:p>
          <a:p>
            <a:r>
              <a:rPr lang="en-US" dirty="0" smtClean="0"/>
              <a:t>INC Meeting Records: 	</a:t>
            </a:r>
            <a:r>
              <a:rPr lang="en-US" dirty="0" smtClean="0">
                <a:hlinkClick r:id="rId6"/>
              </a:rPr>
              <a:t>http://www.atis.org/inc/mtgs_current.asp</a:t>
            </a:r>
            <a:endParaRPr lang="en-US" dirty="0" smtClean="0"/>
          </a:p>
          <a:p>
            <a:r>
              <a:rPr lang="en-US" dirty="0" smtClean="0"/>
              <a:t>INC Published Documents: 	</a:t>
            </a:r>
            <a:r>
              <a:rPr lang="en-US" dirty="0" smtClean="0">
                <a:hlinkClick r:id="rId7"/>
              </a:rPr>
              <a:t>http://www.atis.org/inc/incguides.asp</a:t>
            </a:r>
            <a:endParaRPr lang="en-US" dirty="0" smtClean="0"/>
          </a:p>
          <a:p>
            <a:r>
              <a:rPr lang="en-US" dirty="0"/>
              <a:t>Anyone interested in </a:t>
            </a:r>
            <a:r>
              <a:rPr lang="en-US" dirty="0" smtClean="0"/>
              <a:t>information on INC or INC documents can contact Jackie Voss, ATIS INC Manager, via email at jvoss@atis.org or (913)393-0891</a:t>
            </a:r>
            <a:endParaRPr lang="en-US" dirty="0"/>
          </a:p>
        </p:txBody>
      </p:sp>
    </p:spTree>
    <p:extLst>
      <p:ext uri="{BB962C8B-B14F-4D97-AF65-F5344CB8AC3E}">
        <p14:creationId xmlns:p14="http://schemas.microsoft.com/office/powerpoint/2010/main" val="3720595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About INC</a:t>
            </a:r>
            <a:endParaRPr lang="en-US" dirty="0"/>
          </a:p>
        </p:txBody>
      </p:sp>
      <p:sp>
        <p:nvSpPr>
          <p:cNvPr id="4" name="Content Placeholder 3"/>
          <p:cNvSpPr>
            <a:spLocks noGrp="1"/>
          </p:cNvSpPr>
          <p:nvPr>
            <p:ph idx="1"/>
          </p:nvPr>
        </p:nvSpPr>
        <p:spPr/>
        <p:txBody>
          <a:bodyPr>
            <a:normAutofit/>
          </a:bodyPr>
          <a:lstStyle/>
          <a:p>
            <a:r>
              <a:rPr lang="en-US" dirty="0"/>
              <a:t>The Industry Numbering Committee (INC) provides an open forum to address and resolve industry-wide </a:t>
            </a:r>
            <a:r>
              <a:rPr lang="en-US" dirty="0" smtClean="0"/>
              <a:t>issues </a:t>
            </a:r>
            <a:r>
              <a:rPr lang="en-US" dirty="0"/>
              <a:t>associated with planning, administration, allocation, assignment and use of North American </a:t>
            </a:r>
            <a:r>
              <a:rPr lang="en-US" dirty="0" smtClean="0"/>
              <a:t> Numbering </a:t>
            </a:r>
            <a:r>
              <a:rPr lang="en-US" dirty="0"/>
              <a:t>Plan (NANP) numbering resources within the NANP area</a:t>
            </a:r>
            <a:r>
              <a:rPr lang="en-US" dirty="0" smtClean="0"/>
              <a:t>.</a:t>
            </a:r>
          </a:p>
        </p:txBody>
      </p:sp>
    </p:spTree>
    <p:extLst>
      <p:ext uri="{BB962C8B-B14F-4D97-AF65-F5344CB8AC3E}">
        <p14:creationId xmlns:p14="http://schemas.microsoft.com/office/powerpoint/2010/main" val="265647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INC Meetings/Membership</a:t>
            </a:r>
          </a:p>
        </p:txBody>
      </p:sp>
      <p:sp>
        <p:nvSpPr>
          <p:cNvPr id="4100" name="Rectangle 3"/>
          <p:cNvSpPr>
            <a:spLocks noGrp="1" noChangeArrowheads="1"/>
          </p:cNvSpPr>
          <p:nvPr>
            <p:ph idx="1"/>
          </p:nvPr>
        </p:nvSpPr>
        <p:spPr>
          <a:xfrm>
            <a:off x="184067" y="1223158"/>
            <a:ext cx="8805554" cy="4880759"/>
          </a:xfrm>
        </p:spPr>
        <p:txBody>
          <a:bodyPr/>
          <a:lstStyle/>
          <a:p>
            <a:r>
              <a:rPr lang="en-US" dirty="0" smtClean="0"/>
              <a:t>Meetings</a:t>
            </a:r>
          </a:p>
          <a:p>
            <a:pPr lvl="1"/>
            <a:r>
              <a:rPr lang="en-US" sz="2000" dirty="0" smtClean="0"/>
              <a:t>Since the previous NANC meeting, INC held one virtual meeting on July 15, 2013 and one face-to-face meeting on August 20-22, 2013</a:t>
            </a:r>
          </a:p>
          <a:p>
            <a:pPr lvl="1"/>
            <a:r>
              <a:rPr lang="en-US" sz="2000" dirty="0" smtClean="0"/>
              <a:t>The next INC meeting will be held in Overland Park, KS on October 8-10, 2013</a:t>
            </a:r>
            <a:endParaRPr lang="en-US" sz="2000" dirty="0"/>
          </a:p>
          <a:p>
            <a:pPr lvl="1"/>
            <a:r>
              <a:rPr lang="en-US" sz="2000" dirty="0" smtClean="0"/>
              <a:t>Details on all future meetings can be found at: </a:t>
            </a:r>
            <a:r>
              <a:rPr lang="en-US" sz="2000" dirty="0" smtClean="0">
                <a:hlinkClick r:id="rId2"/>
              </a:rPr>
              <a:t>http://www.atis.org/inc/calendar.asp</a:t>
            </a:r>
            <a:endParaRPr lang="en-US" sz="2000" dirty="0" smtClean="0"/>
          </a:p>
          <a:p>
            <a:r>
              <a:rPr lang="en-US" dirty="0" smtClean="0"/>
              <a:t>Membership</a:t>
            </a:r>
          </a:p>
          <a:p>
            <a:pPr lvl="1"/>
            <a:r>
              <a:rPr lang="en-US" sz="2000" dirty="0" smtClean="0"/>
              <a:t>To become a member of INC or ATIS, see </a:t>
            </a:r>
            <a:r>
              <a:rPr lang="en-US" sz="2000" dirty="0" smtClean="0">
                <a:solidFill>
                  <a:srgbClr val="FF0000"/>
                </a:solidFill>
                <a:hlinkClick r:id="rId3"/>
              </a:rPr>
              <a:t>http://www.atis.org/membership/become.asp</a:t>
            </a:r>
            <a:r>
              <a:rPr lang="en-US" sz="2000" dirty="0" smtClean="0">
                <a:solidFill>
                  <a:srgbClr val="FF0000"/>
                </a:solidFill>
              </a:rPr>
              <a:t>.</a:t>
            </a:r>
          </a:p>
          <a:p>
            <a:pPr lvl="1"/>
            <a:r>
              <a:rPr lang="en-US" sz="2000" dirty="0" smtClean="0"/>
              <a:t>To understand how INC operates, see </a:t>
            </a:r>
            <a:r>
              <a:rPr lang="en-US" sz="2000" dirty="0" smtClean="0">
                <a:solidFill>
                  <a:srgbClr val="FF0000"/>
                </a:solidFill>
                <a:hlinkClick r:id="rId4"/>
              </a:rPr>
              <a:t>http://www.atis.org/legal/OP.asp</a:t>
            </a:r>
            <a:endParaRPr lang="en-US" sz="2000" dirty="0" smtClean="0">
              <a:solidFill>
                <a:srgbClr val="FF0000"/>
              </a:solidFill>
            </a:endParaRPr>
          </a:p>
          <a:p>
            <a:pPr lvl="1"/>
            <a:endParaRPr lang="en-US" dirty="0" smtClean="0">
              <a:solidFill>
                <a:srgbClr val="FF0000"/>
              </a:solidFill>
            </a:endParaRPr>
          </a:p>
        </p:txBody>
      </p:sp>
    </p:spTree>
    <p:extLst>
      <p:ext uri="{BB962C8B-B14F-4D97-AF65-F5344CB8AC3E}">
        <p14:creationId xmlns:p14="http://schemas.microsoft.com/office/powerpoint/2010/main" val="263384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a:lnSpc>
                <a:spcPct val="80000"/>
              </a:lnSpc>
            </a:pPr>
            <a:r>
              <a:rPr lang="en-US" sz="2000" dirty="0"/>
              <a:t>Issue 740:  Allow pooled NXXs with ports to be returned via PAS (when there are blocks assigned to other SPs)</a:t>
            </a:r>
          </a:p>
        </p:txBody>
      </p:sp>
      <p:sp>
        <p:nvSpPr>
          <p:cNvPr id="4100" name="Rectangle 3"/>
          <p:cNvSpPr>
            <a:spLocks noGrp="1" noChangeArrowheads="1"/>
          </p:cNvSpPr>
          <p:nvPr>
            <p:ph idx="1"/>
          </p:nvPr>
        </p:nvSpPr>
        <p:spPr>
          <a:xfrm>
            <a:off x="184067" y="1223158"/>
            <a:ext cx="8805554" cy="4880759"/>
          </a:xfrm>
        </p:spPr>
        <p:txBody>
          <a:bodyPr/>
          <a:lstStyle/>
          <a:p>
            <a:pPr lvl="1">
              <a:lnSpc>
                <a:spcPct val="90000"/>
              </a:lnSpc>
            </a:pPr>
            <a:r>
              <a:rPr lang="en-US" sz="2000" dirty="0"/>
              <a:t>To facilitate the return of pooled codes in a process that is efficient and consistent for SPs, INC agreed to allow a code holder to return a pooled NXX code when the code holder has ported TNs but no blocks, and blocks are assigned to other SPs.</a:t>
            </a:r>
          </a:p>
          <a:p>
            <a:pPr marL="1200150" lvl="2" indent="-285750">
              <a:lnSpc>
                <a:spcPct val="90000"/>
              </a:lnSpc>
            </a:pPr>
            <a:r>
              <a:rPr lang="en-US" sz="2000" dirty="0"/>
              <a:t>The PA will solicit a new code holder from the existing block holders.</a:t>
            </a:r>
          </a:p>
          <a:p>
            <a:pPr marL="1200150" lvl="2" indent="-285750">
              <a:lnSpc>
                <a:spcPct val="90000"/>
              </a:lnSpc>
            </a:pPr>
            <a:r>
              <a:rPr lang="en-US" sz="2000" dirty="0"/>
              <a:t>If no block holder submits a Part 1 application to become the new code holder, the PA will solicit a new code holder from the SPs with ported TNs within the code.</a:t>
            </a:r>
          </a:p>
          <a:p>
            <a:pPr marL="1200150" lvl="2" indent="-285750">
              <a:lnSpc>
                <a:spcPct val="90000"/>
              </a:lnSpc>
            </a:pPr>
            <a:r>
              <a:rPr lang="en-US" sz="2000" dirty="0"/>
              <a:t>If no block holder or SP with ported TNs submits a Part 1 application, the NXX code return will be denied, rather than NANPA involving a state commission.</a:t>
            </a:r>
          </a:p>
          <a:p>
            <a:pPr lvl="1">
              <a:lnSpc>
                <a:spcPct val="90000"/>
              </a:lnSpc>
            </a:pPr>
            <a:r>
              <a:rPr lang="en-US" sz="2000" dirty="0"/>
              <a:t>INC made edits to the CO Code Assignment Guidelines Appendix C (Procedures for Code Holder Exit) and the Thousands-Block Pooling Administration Guidelines to outline these changes as well as to clarify existing language.</a:t>
            </a:r>
          </a:p>
          <a:p>
            <a:pPr lvl="1"/>
            <a:endParaRPr lang="en-US" dirty="0" smtClean="0">
              <a:solidFill>
                <a:srgbClr val="FF0000"/>
              </a:solidFill>
            </a:endParaRPr>
          </a:p>
        </p:txBody>
      </p:sp>
    </p:spTree>
    <p:extLst>
      <p:ext uri="{BB962C8B-B14F-4D97-AF65-F5344CB8AC3E}">
        <p14:creationId xmlns:p14="http://schemas.microsoft.com/office/powerpoint/2010/main" val="353394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Issue 748: Assess Impacts on Numbering Resources and Numbering Administration with Transition from Public Switched Telephone Network (PSTN) to Internet Protocol (IP)</a:t>
            </a:r>
            <a:endParaRPr lang="en-US" sz="2000" dirty="0"/>
          </a:p>
        </p:txBody>
      </p:sp>
      <p:sp>
        <p:nvSpPr>
          <p:cNvPr id="3" name="Content Placeholder 2"/>
          <p:cNvSpPr>
            <a:spLocks noGrp="1"/>
          </p:cNvSpPr>
          <p:nvPr>
            <p:ph idx="1"/>
          </p:nvPr>
        </p:nvSpPr>
        <p:spPr/>
        <p:txBody>
          <a:bodyPr/>
          <a:lstStyle/>
          <a:p>
            <a:r>
              <a:rPr lang="en-US" sz="2000" dirty="0" smtClean="0"/>
              <a:t>INC discussed that, during the convergence to IP, there is a need to maintain existing infrastructures and numbering databases while also developing modifications, creating new systems and databases.</a:t>
            </a:r>
          </a:p>
          <a:p>
            <a:r>
              <a:rPr lang="en-US" sz="2000" dirty="0" smtClean="0"/>
              <a:t>ATIS filed comments in response </a:t>
            </a:r>
            <a:r>
              <a:rPr lang="en-US" sz="2000" dirty="0"/>
              <a:t>to the FCC’s Public Notice </a:t>
            </a:r>
            <a:r>
              <a:rPr lang="en-US" sz="2000" dirty="0" smtClean="0"/>
              <a:t>in GN Docket No. 13-5, </a:t>
            </a:r>
            <a:r>
              <a:rPr lang="en-US" sz="2000" i="1" dirty="0" smtClean="0"/>
              <a:t>Technology Transitions Policy Task Force Seeks Comment on Potential Trials</a:t>
            </a:r>
            <a:r>
              <a:rPr lang="en-US" sz="2000" dirty="0" smtClean="0"/>
              <a:t>, identifying INC guidelines that need to be considered and followed in the VoIP trials and to ensure that the migration to IP takes into account current systems and processes.  </a:t>
            </a:r>
          </a:p>
        </p:txBody>
      </p:sp>
    </p:spTree>
    <p:extLst>
      <p:ext uri="{BB962C8B-B14F-4D97-AF65-F5344CB8AC3E}">
        <p14:creationId xmlns:p14="http://schemas.microsoft.com/office/powerpoint/2010/main" val="2995340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Issue 748: Assess Impacts on Numbering Resources and Numbering Administration with Transition from Public Switched Telephone Network (PSTN) to Internet Protocol (IP) (cont.)</a:t>
            </a:r>
            <a:endParaRPr lang="en-US" sz="2000" dirty="0"/>
          </a:p>
        </p:txBody>
      </p:sp>
      <p:sp>
        <p:nvSpPr>
          <p:cNvPr id="3" name="Content Placeholder 2"/>
          <p:cNvSpPr>
            <a:spLocks noGrp="1"/>
          </p:cNvSpPr>
          <p:nvPr>
            <p:ph idx="1"/>
          </p:nvPr>
        </p:nvSpPr>
        <p:spPr>
          <a:xfrm>
            <a:off x="457200" y="1233577"/>
            <a:ext cx="8566030" cy="4666891"/>
          </a:xfrm>
        </p:spPr>
        <p:txBody>
          <a:bodyPr/>
          <a:lstStyle/>
          <a:p>
            <a:r>
              <a:rPr lang="en-US" sz="2000" dirty="0" smtClean="0"/>
              <a:t>INC discussed the proposed concept of a “Just In Time” (JIT) numbering trial where SPs and Over the Top (VoIP) providers could obtain numbers at less than thousands block level using LNP.  </a:t>
            </a:r>
          </a:p>
          <a:p>
            <a:r>
              <a:rPr lang="en-US" sz="2000" dirty="0" smtClean="0"/>
              <a:t>Discussion points included developing requirements for JIT numbering, assignment and provisioning timelines, establishment and replenishment of the number pool, NRUF and forecasting reports, and auditing.</a:t>
            </a:r>
          </a:p>
          <a:p>
            <a:pPr marL="342900" lvl="1" indent="-342900">
              <a:spcBef>
                <a:spcPts val="1032"/>
              </a:spcBef>
            </a:pPr>
            <a:r>
              <a:rPr lang="en-US" sz="2000" dirty="0"/>
              <a:t>INC </a:t>
            </a:r>
            <a:r>
              <a:rPr lang="en-US" sz="2000" dirty="0" smtClean="0"/>
              <a:t>is developing potential guidelines, which could be used in the event that the JIT </a:t>
            </a:r>
            <a:r>
              <a:rPr lang="en-US" sz="2000" dirty="0"/>
              <a:t>numbering </a:t>
            </a:r>
            <a:r>
              <a:rPr lang="en-US" sz="2000" dirty="0" smtClean="0"/>
              <a:t>concept is approved </a:t>
            </a:r>
            <a:r>
              <a:rPr lang="en-US" sz="2000" dirty="0"/>
              <a:t>for </a:t>
            </a:r>
            <a:r>
              <a:rPr lang="en-US" sz="2000" dirty="0" smtClean="0"/>
              <a:t>trial.</a:t>
            </a:r>
            <a:endParaRPr lang="en-US" sz="2000" dirty="0"/>
          </a:p>
          <a:p>
            <a:pPr marL="342900" lvl="1" indent="-342900">
              <a:spcBef>
                <a:spcPts val="1032"/>
              </a:spcBef>
            </a:pPr>
            <a:r>
              <a:rPr lang="en-US" sz="2000" dirty="0"/>
              <a:t>INC </a:t>
            </a:r>
            <a:r>
              <a:rPr lang="en-US" sz="2000" dirty="0" smtClean="0"/>
              <a:t>reviewed recent developments in the </a:t>
            </a:r>
            <a:r>
              <a:rPr lang="en-US" sz="2000" dirty="0"/>
              <a:t>VoIP direct access to numbering trial, to assess the timeline of the trial </a:t>
            </a:r>
            <a:r>
              <a:rPr lang="en-US" sz="2000" dirty="0" smtClean="0"/>
              <a:t>and any </a:t>
            </a:r>
            <a:r>
              <a:rPr lang="en-US" sz="2000" dirty="0"/>
              <a:t>impacts </a:t>
            </a:r>
            <a:r>
              <a:rPr lang="en-US" sz="2000" dirty="0" smtClean="0"/>
              <a:t>to INC </a:t>
            </a:r>
            <a:r>
              <a:rPr lang="en-US" sz="2000" dirty="0"/>
              <a:t>guidelines. </a:t>
            </a:r>
          </a:p>
          <a:p>
            <a:pPr marL="342900" lvl="1" indent="-342900">
              <a:spcBef>
                <a:spcPts val="1032"/>
              </a:spcBef>
            </a:pPr>
            <a:endParaRPr lang="en-US" sz="2000" dirty="0"/>
          </a:p>
        </p:txBody>
      </p:sp>
    </p:spTree>
    <p:extLst>
      <p:ext uri="{BB962C8B-B14F-4D97-AF65-F5344CB8AC3E}">
        <p14:creationId xmlns:p14="http://schemas.microsoft.com/office/powerpoint/2010/main" val="3067906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Issue 758: Move the 550, 535, 536, 546, and 558 NPAs from the General Purpose Category to Set Aside for Future Non-Geographic 5XX-NXX Use</a:t>
            </a:r>
          </a:p>
        </p:txBody>
      </p:sp>
      <p:sp>
        <p:nvSpPr>
          <p:cNvPr id="3" name="Content Placeholder 2"/>
          <p:cNvSpPr>
            <a:spLocks noGrp="1"/>
          </p:cNvSpPr>
          <p:nvPr>
            <p:ph idx="1"/>
          </p:nvPr>
        </p:nvSpPr>
        <p:spPr>
          <a:xfrm>
            <a:off x="0" y="1233577"/>
            <a:ext cx="9023230" cy="4666891"/>
          </a:xfrm>
        </p:spPr>
        <p:txBody>
          <a:bodyPr/>
          <a:lstStyle/>
          <a:p>
            <a:pPr lvl="1">
              <a:lnSpc>
                <a:spcPct val="90000"/>
              </a:lnSpc>
            </a:pPr>
            <a:r>
              <a:rPr lang="en-US" sz="1600" dirty="0"/>
              <a:t>In May 2011, INC agreed to direct NANPA to set aside the 52X, 53X, 54X, and 55X series for future non-geographic 5XX-NXX code use. At that time, the 550 NPA was not available because it had been reserved to relieve a geographic NPA exhausting within 10 years, but subsequently became available. Under Issue 758 INC agreed also to set aside 550, 535, 546, and 558 NPAs for future non-geographic 5XX-NXX use.   </a:t>
            </a:r>
            <a:endParaRPr lang="en-US" sz="1600" dirty="0" smtClean="0"/>
          </a:p>
          <a:p>
            <a:pPr marL="457200" lvl="1" indent="0">
              <a:lnSpc>
                <a:spcPct val="90000"/>
              </a:lnSpc>
              <a:buNone/>
            </a:pPr>
            <a:endParaRPr lang="en-US" sz="1600" dirty="0"/>
          </a:p>
          <a:p>
            <a:pPr lvl="1">
              <a:lnSpc>
                <a:spcPct val="90000"/>
              </a:lnSpc>
            </a:pPr>
            <a:r>
              <a:rPr lang="en-US" sz="1600" dirty="0"/>
              <a:t>INC originally wanted to set aside 536; however, NANPA determined the 536 NPA  is the only option for relief of a specific geographic NPA because all 187 other available NPAs would result in the need for implementation of timing delays.  </a:t>
            </a:r>
            <a:endParaRPr lang="en-US" sz="1600" dirty="0" smtClean="0"/>
          </a:p>
          <a:p>
            <a:pPr marL="457200" lvl="1" indent="0">
              <a:lnSpc>
                <a:spcPct val="90000"/>
              </a:lnSpc>
              <a:buNone/>
            </a:pPr>
            <a:endParaRPr lang="en-US" sz="1600" dirty="0"/>
          </a:p>
          <a:p>
            <a:pPr lvl="1">
              <a:lnSpc>
                <a:spcPct val="90000"/>
              </a:lnSpc>
            </a:pPr>
            <a:r>
              <a:rPr lang="en-US" sz="1600" dirty="0"/>
              <a:t>Although NPA overlays generally allow the most efficient use of resources, the complexity involved in determining relief NPAs to prevent the need to implement timing delays highlights how cross boundary 7-digit dialing for protected routes can negatively impact that efficiency. Although the introduction of an NPA overlay requires10D dialing for calls originating in the overlay, it does not necessarily mean incoming calls are dialed on a 10D basis due to the continued use of protected routes permitting 7D cross NPA dialing.   Protected routes limit the availability of CO codes in relevant geography for the NPA relief area, hastening NPA exhaust. </a:t>
            </a:r>
            <a:endParaRPr lang="en-US" sz="1600" dirty="0" smtClean="0"/>
          </a:p>
          <a:p>
            <a:pPr marL="457200" lvl="1" indent="0">
              <a:lnSpc>
                <a:spcPct val="90000"/>
              </a:lnSpc>
              <a:buNone/>
            </a:pPr>
            <a:endParaRPr lang="en-US" sz="1600" dirty="0" smtClean="0"/>
          </a:p>
          <a:p>
            <a:pPr lvl="1">
              <a:lnSpc>
                <a:spcPct val="90000"/>
              </a:lnSpc>
            </a:pPr>
            <a:r>
              <a:rPr lang="en-US" sz="1600" dirty="0" smtClean="0"/>
              <a:t>The practice of permitting 7D dialing into another NPA may continue unless regulatory action is taken directing all calls into and out of NPAs be on a 10D (or 1+10D) basis. </a:t>
            </a:r>
          </a:p>
          <a:p>
            <a:pPr marL="342900" lvl="1" indent="-342900">
              <a:spcBef>
                <a:spcPts val="1032"/>
              </a:spcBef>
            </a:pPr>
            <a:endParaRPr lang="en-US" sz="2000" dirty="0"/>
          </a:p>
        </p:txBody>
      </p:sp>
    </p:spTree>
    <p:extLst>
      <p:ext uri="{BB962C8B-B14F-4D97-AF65-F5344CB8AC3E}">
        <p14:creationId xmlns:p14="http://schemas.microsoft.com/office/powerpoint/2010/main" val="2025237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895"/>
            <a:ext cx="8229600" cy="936298"/>
          </a:xfrm>
        </p:spPr>
        <p:txBody>
          <a:bodyPr/>
          <a:lstStyle/>
          <a:p>
            <a:r>
              <a:rPr lang="en-US" sz="2000" dirty="0"/>
              <a:t>Issue 760: Add Clarifications to NPA Relief Planning Guidelines for Interested Party Terms and for Determining Consensus</a:t>
            </a:r>
          </a:p>
        </p:txBody>
      </p:sp>
      <p:sp>
        <p:nvSpPr>
          <p:cNvPr id="3" name="Content Placeholder 2"/>
          <p:cNvSpPr>
            <a:spLocks noGrp="1"/>
          </p:cNvSpPr>
          <p:nvPr>
            <p:ph idx="1"/>
          </p:nvPr>
        </p:nvSpPr>
        <p:spPr>
          <a:xfrm>
            <a:off x="204716" y="1351129"/>
            <a:ext cx="8482084" cy="4601098"/>
          </a:xfrm>
        </p:spPr>
        <p:txBody>
          <a:bodyPr/>
          <a:lstStyle/>
          <a:p>
            <a:pPr lvl="1">
              <a:lnSpc>
                <a:spcPct val="90000"/>
              </a:lnSpc>
              <a:buSzPct val="100000"/>
            </a:pPr>
            <a:r>
              <a:rPr lang="en-US" sz="1800" dirty="0"/>
              <a:t>The NPA Relief Planning Guidelines </a:t>
            </a:r>
            <a:r>
              <a:rPr lang="en-US" sz="1800" dirty="0" smtClean="0"/>
              <a:t>includes </a:t>
            </a:r>
            <a:r>
              <a:rPr lang="en-US" sz="1800" dirty="0"/>
              <a:t>terms that seem related:  affected parties, members of the industry, industry participants, and interest groups. </a:t>
            </a:r>
          </a:p>
          <a:p>
            <a:pPr lvl="1">
              <a:lnSpc>
                <a:spcPct val="90000"/>
              </a:lnSpc>
              <a:buSzPct val="100000"/>
            </a:pPr>
            <a:r>
              <a:rPr lang="en-US" sz="1800" dirty="0"/>
              <a:t>INC edited the guidelines to clarify that only Affected Parties have a </a:t>
            </a:r>
            <a:r>
              <a:rPr lang="en-US" sz="1800" dirty="0" smtClean="0"/>
              <a:t>voice considered </a:t>
            </a:r>
            <a:r>
              <a:rPr lang="en-US" sz="1800" dirty="0"/>
              <a:t>by NANPA when determining consensus.</a:t>
            </a:r>
          </a:p>
          <a:p>
            <a:pPr lvl="1">
              <a:lnSpc>
                <a:spcPct val="90000"/>
              </a:lnSpc>
              <a:buSzPct val="100000"/>
            </a:pPr>
            <a:r>
              <a:rPr lang="en-US" sz="1800" dirty="0" smtClean="0"/>
              <a:t>Affected </a:t>
            </a:r>
            <a:r>
              <a:rPr lang="en-US" sz="1800" dirty="0"/>
              <a:t>Parties </a:t>
            </a:r>
            <a:r>
              <a:rPr lang="en-US" sz="1800" dirty="0" smtClean="0"/>
              <a:t>are:</a:t>
            </a:r>
            <a:endParaRPr lang="en-US" sz="1800" dirty="0"/>
          </a:p>
          <a:p>
            <a:pPr lvl="2">
              <a:lnSpc>
                <a:spcPct val="90000"/>
              </a:lnSpc>
              <a:buSzPct val="100000"/>
            </a:pPr>
            <a:r>
              <a:rPr lang="en-US" sz="1800" dirty="0"/>
              <a:t>A Service Provider with resources assigned in the affected </a:t>
            </a:r>
            <a:r>
              <a:rPr lang="en-US" sz="1800" dirty="0" smtClean="0"/>
              <a:t>NPA, and/or </a:t>
            </a:r>
            <a:endParaRPr lang="en-US" sz="1800" dirty="0"/>
          </a:p>
          <a:p>
            <a:pPr lvl="2">
              <a:lnSpc>
                <a:spcPct val="90000"/>
              </a:lnSpc>
              <a:buSzPct val="100000"/>
            </a:pPr>
            <a:r>
              <a:rPr lang="en-US" sz="1800" dirty="0"/>
              <a:t>A Service Provider with no </a:t>
            </a:r>
            <a:r>
              <a:rPr lang="en-US" sz="1800" dirty="0" smtClean="0"/>
              <a:t>resources </a:t>
            </a:r>
            <a:r>
              <a:rPr lang="en-US" sz="1800" dirty="0"/>
              <a:t>assigned yet but authorized to provide service in the affected </a:t>
            </a:r>
            <a:r>
              <a:rPr lang="en-US" sz="1800" dirty="0" smtClean="0"/>
              <a:t>NPA </a:t>
            </a:r>
          </a:p>
          <a:p>
            <a:pPr lvl="1">
              <a:lnSpc>
                <a:spcPct val="90000"/>
              </a:lnSpc>
              <a:buSzPct val="100000"/>
            </a:pPr>
            <a:r>
              <a:rPr lang="en-US" sz="1800" dirty="0" smtClean="0"/>
              <a:t>INC modified the definition of Consensus to specify that:</a:t>
            </a:r>
          </a:p>
          <a:p>
            <a:pPr lvl="2">
              <a:lnSpc>
                <a:spcPct val="90000"/>
              </a:lnSpc>
              <a:buSzPct val="100000"/>
            </a:pPr>
            <a:r>
              <a:rPr lang="en-US" sz="1800" dirty="0" smtClean="0"/>
              <a:t>A </a:t>
            </a:r>
            <a:r>
              <a:rPr lang="en-US" sz="1800" dirty="0"/>
              <a:t>Service Provider Consultant participating on behalf of a particular Service Provider shall identify the Service Provider it is representing </a:t>
            </a:r>
            <a:r>
              <a:rPr lang="en-US" sz="1800" dirty="0" smtClean="0"/>
              <a:t>as an </a:t>
            </a:r>
            <a:r>
              <a:rPr lang="en-US" sz="1800" dirty="0"/>
              <a:t>Affected Party and have a voice in the consensus determination</a:t>
            </a:r>
          </a:p>
          <a:p>
            <a:pPr lvl="2">
              <a:lnSpc>
                <a:spcPct val="90000"/>
              </a:lnSpc>
              <a:buSzPct val="100000"/>
            </a:pPr>
            <a:r>
              <a:rPr lang="en-US" sz="1800" dirty="0"/>
              <a:t>Those participating that are not Affected Parties may express views, but do not have a voice </a:t>
            </a:r>
            <a:r>
              <a:rPr lang="en-US" sz="1800" dirty="0" smtClean="0"/>
              <a:t>in </a:t>
            </a:r>
            <a:r>
              <a:rPr lang="en-US" sz="1800" dirty="0"/>
              <a:t>the consensus determination </a:t>
            </a:r>
          </a:p>
        </p:txBody>
      </p:sp>
    </p:spTree>
    <p:extLst>
      <p:ext uri="{BB962C8B-B14F-4D97-AF65-F5344CB8AC3E}">
        <p14:creationId xmlns:p14="http://schemas.microsoft.com/office/powerpoint/2010/main" val="3883578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200" b="1" dirty="0" smtClean="0"/>
              <a:t>Issues in Initial Pending</a:t>
            </a:r>
          </a:p>
        </p:txBody>
      </p:sp>
      <p:sp>
        <p:nvSpPr>
          <p:cNvPr id="8196" name="Rectangle 3"/>
          <p:cNvSpPr>
            <a:spLocks noGrp="1" noChangeArrowheads="1"/>
          </p:cNvSpPr>
          <p:nvPr>
            <p:ph idx="1"/>
          </p:nvPr>
        </p:nvSpPr>
        <p:spPr/>
        <p:txBody>
          <a:bodyPr/>
          <a:lstStyle/>
          <a:p>
            <a:pPr>
              <a:lnSpc>
                <a:spcPct val="90000"/>
              </a:lnSpc>
            </a:pPr>
            <a:r>
              <a:rPr lang="en-US" sz="2600" dirty="0" smtClean="0"/>
              <a:t>Issue 692: Update the 5YY requirements for resources</a:t>
            </a:r>
          </a:p>
          <a:p>
            <a:pPr lvl="1">
              <a:lnSpc>
                <a:spcPct val="90000"/>
              </a:lnSpc>
            </a:pPr>
            <a:r>
              <a:rPr lang="en-US" dirty="0" smtClean="0"/>
              <a:t>NANPA Change Order #1 implementation expected </a:t>
            </a:r>
            <a:r>
              <a:rPr lang="en-US" dirty="0"/>
              <a:t>on September 27, 2013</a:t>
            </a:r>
            <a:endParaRPr lang="en-US" sz="2600" dirty="0"/>
          </a:p>
          <a:p>
            <a:pPr>
              <a:lnSpc>
                <a:spcPct val="90000"/>
              </a:lnSpc>
            </a:pPr>
            <a:r>
              <a:rPr lang="en-US" sz="2600" dirty="0" smtClean="0"/>
              <a:t>Issue 702:  Update Service Description for Use of 5YY Resources</a:t>
            </a:r>
          </a:p>
          <a:p>
            <a:pPr lvl="1">
              <a:lnSpc>
                <a:spcPct val="90000"/>
              </a:lnSpc>
            </a:pPr>
            <a:r>
              <a:rPr lang="en-US" dirty="0" smtClean="0"/>
              <a:t>NANPA Change Order #1 implementation expected on September 27, 2013</a:t>
            </a:r>
            <a:endParaRPr lang="en-US" sz="2600" dirty="0" smtClean="0"/>
          </a:p>
          <a:p>
            <a:pPr marL="0" indent="0" eaLnBrk="1" hangingPunct="1">
              <a:lnSpc>
                <a:spcPct val="90000"/>
              </a:lnSpc>
              <a:buNone/>
            </a:pPr>
            <a:endParaRPr lang="en-US" dirty="0" smtClean="0"/>
          </a:p>
        </p:txBody>
      </p:sp>
    </p:spTree>
    <p:extLst>
      <p:ext uri="{BB962C8B-B14F-4D97-AF65-F5344CB8AC3E}">
        <p14:creationId xmlns:p14="http://schemas.microsoft.com/office/powerpoint/2010/main" val="557029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TIS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TIS Theme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57A004CFC26743AB85F522698C86B0" ma:contentTypeVersion="12" ma:contentTypeDescription="Create a new document." ma:contentTypeScope="" ma:versionID="de4491c0cd6dd9e0ba6144446ae10321">
  <xsd:schema xmlns:xsd="http://www.w3.org/2001/XMLSchema" xmlns:xs="http://www.w3.org/2001/XMLSchema" xmlns:p="http://schemas.microsoft.com/office/2006/metadata/properties" xmlns:ns2="42a30eba-9044-4c67-b600-664c6735ae2d" xmlns:ns3="0d272191-4a65-4592-9334-d673c31dd921" targetNamespace="http://schemas.microsoft.com/office/2006/metadata/properties" ma:root="true" ma:fieldsID="a77626da6f91be5ca125a197c4229555" ns2:_="" ns3:_="">
    <xsd:import namespace="42a30eba-9044-4c67-b600-664c6735ae2d"/>
    <xsd:import namespace="0d272191-4a65-4592-9334-d673c31dd9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30eba-9044-4c67-b600-664c6735ae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272191-4a65-4592-9334-d673c31dd92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75B5D6-3C97-45FA-9317-E100FC3782A0}"/>
</file>

<file path=customXml/itemProps2.xml><?xml version="1.0" encoding="utf-8"?>
<ds:datastoreItem xmlns:ds="http://schemas.openxmlformats.org/officeDocument/2006/customXml" ds:itemID="{B281D9D3-E256-40FD-84A9-FD5ADECA635C}"/>
</file>

<file path=customXml/itemProps3.xml><?xml version="1.0" encoding="utf-8"?>
<ds:datastoreItem xmlns:ds="http://schemas.openxmlformats.org/officeDocument/2006/customXml" ds:itemID="{48C157A4-FFC4-4C3F-87FF-395D8B997751}"/>
</file>

<file path=docProps/app.xml><?xml version="1.0" encoding="utf-8"?>
<Properties xmlns="http://schemas.openxmlformats.org/officeDocument/2006/extended-properties" xmlns:vt="http://schemas.openxmlformats.org/officeDocument/2006/docPropsVTypes">
  <Template/>
  <TotalTime>5875</TotalTime>
  <Words>993</Words>
  <Application>Microsoft Office PowerPoint</Application>
  <PresentationFormat>On-screen Show (4:3)</PresentationFormat>
  <Paragraphs>68</Paragraphs>
  <Slides>12</Slides>
  <Notes>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Final Template</vt:lpstr>
      <vt:lpstr>ATIS Theme (title)</vt:lpstr>
      <vt:lpstr>Image</vt:lpstr>
      <vt:lpstr>PowerPoint Presentation</vt:lpstr>
      <vt:lpstr>About INC</vt:lpstr>
      <vt:lpstr>INC Meetings/Membership</vt:lpstr>
      <vt:lpstr>Issue 740:  Allow pooled NXXs with ports to be returned via PAS (when there are blocks assigned to other SPs)</vt:lpstr>
      <vt:lpstr>Issue 748: Assess Impacts on Numbering Resources and Numbering Administration with Transition from Public Switched Telephone Network (PSTN) to Internet Protocol (IP)</vt:lpstr>
      <vt:lpstr>Issue 748: Assess Impacts on Numbering Resources and Numbering Administration with Transition from Public Switched Telephone Network (PSTN) to Internet Protocol (IP) (cont.)</vt:lpstr>
      <vt:lpstr>Issue 758: Move the 550, 535, 536, 546, and 558 NPAs from the General Purpose Category to Set Aside for Future Non-Geographic 5XX-NXX Use</vt:lpstr>
      <vt:lpstr>Issue 760: Add Clarifications to NPA Relief Planning Guidelines for Interested Party Terms and for Determining Consensus</vt:lpstr>
      <vt:lpstr>Issues in Initial Pending</vt:lpstr>
      <vt:lpstr>Issues in Initial Closure</vt:lpstr>
      <vt:lpstr>Issues in Final Closure</vt:lpstr>
      <vt:lpstr>Relevant INC Web Pages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Jakins</dc:creator>
  <cp:lastModifiedBy>Amanda Kimball</cp:lastModifiedBy>
  <cp:revision>308</cp:revision>
  <cp:lastPrinted>2012-03-09T15:33:45Z</cp:lastPrinted>
  <dcterms:created xsi:type="dcterms:W3CDTF">2011-09-29T20:53:31Z</dcterms:created>
  <dcterms:modified xsi:type="dcterms:W3CDTF">2013-09-11T20:31:32Z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0x0101007057A004CFC26743AB85F522698C86B0</vt:lpwstr>
  </property>
</Properties>
</file>